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8"/>
  </p:notesMasterIdLst>
  <p:sldIdLst>
    <p:sldId id="256" r:id="rId2"/>
    <p:sldId id="257" r:id="rId3"/>
    <p:sldId id="270" r:id="rId4"/>
    <p:sldId id="258" r:id="rId5"/>
    <p:sldId id="259" r:id="rId6"/>
    <p:sldId id="269" r:id="rId7"/>
    <p:sldId id="288" r:id="rId8"/>
    <p:sldId id="267" r:id="rId9"/>
    <p:sldId id="271" r:id="rId10"/>
    <p:sldId id="272" r:id="rId11"/>
    <p:sldId id="273" r:id="rId12"/>
    <p:sldId id="274" r:id="rId13"/>
    <p:sldId id="275" r:id="rId14"/>
    <p:sldId id="276" r:id="rId15"/>
    <p:sldId id="289" r:id="rId16"/>
    <p:sldId id="277" r:id="rId17"/>
    <p:sldId id="278" r:id="rId18"/>
    <p:sldId id="279" r:id="rId19"/>
    <p:sldId id="280" r:id="rId20"/>
    <p:sldId id="281" r:id="rId21"/>
    <p:sldId id="286" r:id="rId22"/>
    <p:sldId id="282" r:id="rId23"/>
    <p:sldId id="283" r:id="rId24"/>
    <p:sldId id="284" r:id="rId25"/>
    <p:sldId id="285" r:id="rId26"/>
    <p:sldId id="287"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8BA9A2-C0B5-4177-A53F-A61DFA27BF9E}" type="datetimeFigureOut">
              <a:rPr lang="en-US" smtClean="0"/>
              <a:pPr/>
              <a:t>12/9/2010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FC9282-3A3B-4364-833C-5920BC14854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6462585-0BF7-44D5-87BA-F0F505EBDFDE}" type="datetimeFigureOut">
              <a:rPr lang="en-US" smtClean="0"/>
              <a:pPr/>
              <a:t>12/9/2010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D8289BE-4F51-45A4-977E-E085C9E0CB7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D8289BE-4F51-45A4-977E-E085C9E0CB7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D8289BE-4F51-45A4-977E-E085C9E0CB7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D8289BE-4F51-45A4-977E-E085C9E0CB76}"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D8289BE-4F51-45A4-977E-E085C9E0CB76}"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D8289BE-4F51-45A4-977E-E085C9E0CB76}"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D8289BE-4F51-45A4-977E-E085C9E0CB7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D8289BE-4F51-45A4-977E-E085C9E0CB76}"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6462585-0BF7-44D5-87BA-F0F505EBDFDE}" type="datetimeFigureOut">
              <a:rPr lang="en-US" smtClean="0"/>
              <a:pPr/>
              <a:t>12/9/2010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D8289BE-4F51-45A4-977E-E085C9E0CB7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6462585-0BF7-44D5-87BA-F0F505EBDFDE}" type="datetimeFigureOut">
              <a:rPr lang="en-US" smtClean="0"/>
              <a:pPr/>
              <a:t>12/9/2010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D8289BE-4F51-45A4-977E-E085C9E0CB7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6462585-0BF7-44D5-87BA-F0F505EBDFDE}" type="datetimeFigureOut">
              <a:rPr lang="en-US" smtClean="0"/>
              <a:pPr/>
              <a:t>12/9/2010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D8289BE-4F51-45A4-977E-E085C9E0CB76}"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6462585-0BF7-44D5-87BA-F0F505EBDFDE}" type="datetimeFigureOut">
              <a:rPr lang="en-US" smtClean="0"/>
              <a:pPr/>
              <a:t>12/9/2010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D8289BE-4F51-45A4-977E-E085C9E0CB7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hyperlink" Target="http://www.youtube.com/watch?v=aIdZDkZQbsE"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youtube.com/watch?v=w1LuKNIOqN8"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829761"/>
          </a:xfrm>
        </p:spPr>
        <p:txBody>
          <a:bodyPr/>
          <a:lstStyle/>
          <a:p>
            <a:r>
              <a:rPr lang="en-US" dirty="0" smtClean="0"/>
              <a:t>UNWIRED II</a:t>
            </a:r>
            <a:endParaRPr lang="en-US" dirty="0"/>
          </a:p>
        </p:txBody>
      </p:sp>
      <p:sp>
        <p:nvSpPr>
          <p:cNvPr id="3" name="Subtitle 2"/>
          <p:cNvSpPr>
            <a:spLocks noGrp="1"/>
          </p:cNvSpPr>
          <p:nvPr>
            <p:ph type="subTitle" idx="1"/>
          </p:nvPr>
        </p:nvSpPr>
        <p:spPr>
          <a:xfrm>
            <a:off x="685800" y="3657600"/>
            <a:ext cx="7772400" cy="1199704"/>
          </a:xfrm>
        </p:spPr>
        <p:txBody>
          <a:bodyPr/>
          <a:lstStyle/>
          <a:p>
            <a:r>
              <a:rPr lang="en-US" dirty="0" smtClean="0"/>
              <a:t>Michael </a:t>
            </a:r>
            <a:r>
              <a:rPr lang="en-US" dirty="0" err="1" smtClean="0"/>
              <a:t>Riewer</a:t>
            </a:r>
            <a:r>
              <a:rPr lang="en-US" dirty="0" smtClean="0"/>
              <a:t>, Mustafa </a:t>
            </a:r>
            <a:r>
              <a:rPr lang="en-US" dirty="0" err="1" smtClean="0"/>
              <a:t>Alnass</a:t>
            </a:r>
            <a:r>
              <a:rPr lang="en-US" dirty="0" smtClean="0"/>
              <a:t>, Chris </a:t>
            </a:r>
            <a:r>
              <a:rPr lang="en-US" dirty="0" err="1" smtClean="0"/>
              <a:t>Danzl</a:t>
            </a:r>
            <a:endParaRPr lang="en-US" dirty="0"/>
          </a:p>
        </p:txBody>
      </p:sp>
      <p:sp>
        <p:nvSpPr>
          <p:cNvPr id="4" name="TextBox 3"/>
          <p:cNvSpPr txBox="1"/>
          <p:nvPr/>
        </p:nvSpPr>
        <p:spPr>
          <a:xfrm>
            <a:off x="457200" y="5943600"/>
            <a:ext cx="8229600" cy="369332"/>
          </a:xfrm>
          <a:prstGeom prst="rect">
            <a:avLst/>
          </a:prstGeom>
          <a:noFill/>
        </p:spPr>
        <p:txBody>
          <a:bodyPr wrap="square" rtlCol="0">
            <a:spAutoFit/>
          </a:bodyPr>
          <a:lstStyle/>
          <a:p>
            <a:r>
              <a:rPr lang="en-US" dirty="0" smtClean="0"/>
              <a:t>Dr. Mark Schroeder and Dr. Ben </a:t>
            </a:r>
            <a:r>
              <a:rPr lang="en-US" dirty="0" err="1" smtClean="0"/>
              <a:t>Braaten</a:t>
            </a:r>
            <a:r>
              <a:rPr lang="en-US" dirty="0" smtClean="0"/>
              <a:t> – Advisors SD1007</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PIC sends a 40-bit binary word, in groups of 8-bits, to AD9851 to select a frequency and is controlled by 3-bits.</a:t>
            </a:r>
          </a:p>
          <a:p>
            <a:r>
              <a:rPr lang="en-US" dirty="0" smtClean="0"/>
              <a:t>The three control bits load the 8-bit binary words into the AD9851, update the frequency, and Reset the frequency.</a:t>
            </a:r>
          </a:p>
          <a:p>
            <a:r>
              <a:rPr lang="en-US" dirty="0" smtClean="0"/>
              <a:t>The software can also be set to send 1-bit at a time, 40 times, to decrease the pins needed.</a:t>
            </a:r>
          </a:p>
        </p:txBody>
      </p:sp>
      <p:sp>
        <p:nvSpPr>
          <p:cNvPr id="3" name="Title 2"/>
          <p:cNvSpPr>
            <a:spLocks noGrp="1"/>
          </p:cNvSpPr>
          <p:nvPr>
            <p:ph type="title"/>
          </p:nvPr>
        </p:nvSpPr>
        <p:spPr/>
        <p:txBody>
          <a:bodyPr/>
          <a:lstStyle/>
          <a:p>
            <a:r>
              <a:rPr lang="en-US" dirty="0" smtClean="0"/>
              <a:t>Software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pre-amp is an op-amp to boost the voltage. </a:t>
            </a:r>
          </a:p>
          <a:p>
            <a:r>
              <a:rPr lang="en-US" dirty="0" smtClean="0"/>
              <a:t>Voltage from the PIC ≤2V </a:t>
            </a:r>
          </a:p>
          <a:p>
            <a:r>
              <a:rPr lang="en-US" dirty="0" smtClean="0"/>
              <a:t>With the Pre-Amp, we can boost this to close to 20 volts and is variable using a potentiometer. (R1) </a:t>
            </a:r>
          </a:p>
          <a:p>
            <a:r>
              <a:rPr lang="en-US" dirty="0" smtClean="0"/>
              <a:t>Gain=R2/R1</a:t>
            </a:r>
            <a:endParaRPr lang="en-US" dirty="0"/>
          </a:p>
        </p:txBody>
      </p:sp>
      <p:sp>
        <p:nvSpPr>
          <p:cNvPr id="3" name="Title 2"/>
          <p:cNvSpPr>
            <a:spLocks noGrp="1"/>
          </p:cNvSpPr>
          <p:nvPr>
            <p:ph type="title"/>
          </p:nvPr>
        </p:nvSpPr>
        <p:spPr/>
        <p:txBody>
          <a:bodyPr/>
          <a:lstStyle/>
          <a:p>
            <a:r>
              <a:rPr lang="en-US" dirty="0" smtClean="0"/>
              <a:t>Pre-Amp</a:t>
            </a:r>
            <a:endParaRPr lang="en-US" dirty="0"/>
          </a:p>
        </p:txBody>
      </p:sp>
      <p:sp>
        <p:nvSpPr>
          <p:cNvPr id="32770" name="AutoShape 2" descr="data:image/jpg;base64,/9j/4AAQSkZJRgABAQAAAQABAAD/2wBDAAkGBwgHBgkIBwgKCgkLDRYPDQwMDRsUFRAWIB0iIiAdHx8kKDQsJCYxJx8fLT0tMTU3Ojo6Iys/RD84QzQ5Ojf/2wBDAQoKCg0MDRoPDxo3JR8lNzc3Nzc3Nzc3Nzc3Nzc3Nzc3Nzc3Nzc3Nzc3Nzc3Nzc3Nzc3Nzc3Nzc3Nzc3Nzc3Nzf/wAARCACoAN0DASIAAhEBAxEB/8QAGwABAAIDAQEAAAAAAAAAAAAAAAUGAQMEBwL/xABOEAABAwMBAwQJDgwGAwAAAAABAAIDBAURBhIhMRMiQVEHFBZhcXWBlLEVMjM0NjdUVnORstHS0xcjJSZCVXKSk5Whs0RFUmJ0glNjwf/EABQBAQAAAAAAAAAAAAAAAAAAAAD/xAAUEQEAAAAAAAAAAAAAAAAAAAAA/9oADAMBAAIRAxEAPwD3FFjaHQUJ6kGc5TOV5rr2zaortQsmszKp34uFtFURV3JRUkgfmR0sf6eRjr3DGFZOR1oP8bp/zKf71BZkVZMWsxxrtPeZT/epyOtPhun/ADKf71BZkVZ5HWnw3T/mU/3qcjrT4bp/zKf71BZkVZ5HWnw3T/mU/wB6nI60+G6f8yn+9Qdms/clev8AgzcP2CqfpjTN6otM2qt0xqGaIy0UUjqG4Dl6dzjGDhv6TBk9G4dSkNVRaubpm7GqrLE6HtOXlGspJg4t2DnBMhwfIpvSNTFDpLT7ZXEGWhp2N3ZyeSB9AKCFbrmqs7hFrKyVNsycCtpx2xSu7+03e3PUR8yttsudBdaZtVbKyCqgdwkhkDh/RdLmte0ggFp3EEcQqtcNAWeepdW2zl7PXk57Zt0nJEn/AHN9a7p4hBa8jrWVRe2tcad2RWUdPqSiHGak/EVIHWYzzXHwFS1i1tYrxMKWOqNLX5w6irGGGYH9l3HyZQWRFgEEpkIMoiICIiAiIgIiICIiCgUOrZ7fXT0ctLWXKervFXT0zI3glgja1wbzjubvO/gN67qvXLLfRXKW7WqqpKq3tiklpttr9uKR2yJGOBw4ZDhjjkYXHQ6aucWqaSvkhjFPHdK+oc7lASGSxNaw46yQfAufsjW2sHqpcIi2OKWkoqeKUkHErasu4d7aae+gmzqyamdDNdbFW2+2zSCNtXM+NwjLjhpkYCSwEkDPRkZwpe13RtxqblBHE5naNV2s4kjDjsNfkY6OdjyKu3il1FqSifY7jbaWipJ3BlZWxVXKB8YIJETNnILsY53DJ47lubBf7NeLqbbbaatprjOKhkr6rkjA/YaxweCN7eaCNnfxQRM2qbpX6i0xLQW+dtDWMqC5nbTWiXDQDkZ/QOTv49C9FVEsunLpSv0g6pjjJtkVW2rc14w10jebgdOf6K9DgEGUREBERBC609yN6/4M30ConT9qFZpnTUrZJxsUtM54ZUyMGzyONwDgM5IUvrP3I3r/AIM30CvnRY/NCx+L6f8AttQS0MIhjbG1z3NbwL3l58pO8raiIMEZUZe9PWm/Qcjd6CCqaPWue3nMPW1wwWnvgqURBRjpbUVi36V1A+emBJ9TrwOWjx1NkGHtHUN/fK+49eG2ubDq+zVVmcTjtkfjqV2/d+Mbw6OIHFXRx3//AFVS963sdLUOtsJku1e8EGht8fbDvA7HNb38lBZaOupa6Bs9FURVELjhskLw9p8oXQvJ6DQ16q7wy526KHRkW0S+ChmMsk3VtsB5IY6gCN5Vm7ldR/Hq5eaQfZQXEnA3rG2O+qf3K6j+PVy8zg+yqvbNNXt2v7xA3WNzbPFRwSOn5KM7YcXc3ZPNAGyOA6Sg9ayipvcrqP49XLzOn+yncrqP49XLzSD7KC5LBOAqd3K6j+PVy80g+ynctqMb+7q5eZ0/2UFrfV08c8cEk0bZZQSxjngOdjjgHeVuByvMKzsbXaqvDqqovMFaZpIHPuFRBs1dNyTg7EJbzW5xxwF6czh5UGcLXPTw1MZiqImSxkglkjQ4ZByNx7+FtRBjATZHUsogxsgcFlEQfLntY0ue4NA4knAC19t0/wAIi/fCgeyLEyTQd/D2gtFBK4A9YaSD84C4absbaOfTxOdYKUlzGknnbzjwoLZ23T/CIv3wnbdP8Ii/fCq/4NNGfF+l+d31p+DTRnxfpfnd9aDv1jUwv0nemtmiJNDNgB438wrZos/mfY8H/L4Oj/1tVY1R2PNJUmm7rU01jpo5oaOV8bxtZa4NJB4qWstmpL1omwQ1r6kMbRU7h2vUPhOeSaOLCCQgtQdv8KyVXa7UtksHI219W+aqYwMjo4NqeoIAwMgZd0cT5So91VrK+gCjpafT1IT7LWAVFU4dYjHMb/2JQWi43GjttM6puFVDSwMHOkmeGtHlKq/dpWXdxj0hZai4NO4V9UDT0re/l3PfjpDWrrt2h7RT1Day48vd69pz21cZOVcD/taea3yAdCszWgAAAbuHeQU12kLlehtauvc1TE7O1b6DNPT46iRzn+UjwKy2mzW2z0wp7VRQUkQ/RhYG58PX5V3YHUsoMYCyiICp1n98/UHi6k9MiuKp1n98/UHi6k9MiC4oi+XguaQDjIQVgajudwqJu52zx1lJA50bqupqxAyR7ThzYwGuLsHdtEAbjjK7bHqKO5snhq6d9vr6VzGVNJO9pLC/1pDgcOa7oI44I47lC6KvVutVjp7FdaunoLjbGCCeGpkEZdskgSN2sbTXDnAjr61VtbTU19ju18pnTPtEcNJQiphHth3bQe90R6dkc0HBy47uG8PVYqylkmfDHUwvlj9fGJAXN8IzuUdZ9S0FyfXsbPTx9qVToMmdp28AHaHeOf6Km6gj0w210btH+pvq0Zohbu0XNMryXjbD8byws2tva3YzneprRdntfL6gHqbRcy7SMaBA3mtDGYHDhv8A6oLmiIgIiICIiCv9kH3Cag8XT/QKmqP2pB8m30KF7IPuE1B4un+gVNUftSD5NvoQbkREEbqOjluFhuNFTBpmqKaSJm0cDLmkDJ8qq9p0nfZrTQ0N+vj4KamgZF2pacwhwa0Abcvr3Hdv2dkFXpEEbZrHa7JAILTQQUsZOXcmzBcccXHiT3zkqSREBERAREQEREBU6z++fqDxdSemRXFU6z++fqDxdSemRBcUREHFW2uguDmGuoaapMZ5nLQtfs+DI3Lmv1nZd7ayiD+QayohmBawH2ORr8Y3cdnHlUsiDjgttDTVUtVT0VPFUS+ySsia1z/CQMlb4YY4TIY42sMj9t5a3G07rPWdwW1EBERAREQEREFf7IPuE1B4un+gVNUftSD5NvoUL2QfcJqDxdP9Aqao/akHybfQg3IiICItVRUQ0sL56iWOKJgy6SRwa1o75O4INqKH7qdP/ry2eexfaTuq0/8Ary1+exfaQTCKH7qtP/ry1+exfaWO6rT/AOvLX57F9pBMotFHWU1dTioo54p4SSBJE8PaSOO8blvQEREBU6z++fqDxdSemRXFU6z++fqDxdSemRBcUREBERAREQEREBERAREQVPspVU9LoK8mnpXVJkpnRPDSBybHAgvPeAOdyzRapq+06fb0rfg7k25DYoSM4HTyi6uyEB3C6g3cLdPj9wqaowO1IPk2+hBBd1NT8VtQfwYfvU7qan4rag/gw/eqx4CYCCud1NT8VtQfwYfvVXOyHqGar0TeYHaevNO19M4GWaKIMZvG84kJx4AV6NgKJ1VZzf8AT1famzCA1UJi5Us2tnJ44yM/Og57Zp2xvttI51nt5JhYTmkj380d5dXc1Yf1LbfNI/qUBDY9awQMjZqyg2I2Bo/JA4Dd/wCRYiodXzP2IdaWuR3EhlraTj+IgsHc1Yf1LbfNI/qWO5qw7vyLbfNI/qVdqabVdI6NlXre0QPk3MbJbGtLvBmTet/qRrfO7VtB4PUcfeIK1oO8X632SaltWkpa+lZX1WxNHWwxN9lduDXHIxw8isfdPqz4g1P80p/rUto6xS6esooJ6ptVKZ5ZnzMi5MOL3lx5uTjeetTqCmd0+rPiDU/zSn+tO6fVnxBqf5pT/WrmiCmd0+rOnQVSB40p/rXzpKC81Gq7vertZ32yOopaeCON9QyUuLC/JywnrCuuFjAQBwWURAREQEREBERARFGX2/2zT8EU12qhTxyv2GEsc7adgnGGg9AKCTRRVs1FabpQTV1BXRzU8OeVc0HLMDJy0jI3b+C+7Jfbbf6R1VaakVELJDG5wY5uHAAkYIB4OHzoKdG7UOtLdqGhFfbaSiFXU27ZNC+STYGW52uVAzg9S747jqC1apsVnuNVb6mmuDJwTBSPiczkmAjeZHcdrq6Fnsaewai8fVn01nUvvjaM/Zr/AO0xBcQsrA4LKAiIg0V3tOf5J3oXkFupLPTaS03BaLVyeqqykhnpKmnpi1wIcNt75AMbIGdoHOQRuOQvYqiMywyRg422luerIVcpdLSUun7JRQ1YbXWcR8jUhm52BsvaRn1rm5BGeo9CDlvdssltZc7nqCFlxlrpGxxxyQB8jhshrYIh3ztHdj1xJ4ZUxo6kr6HTNuprs8vrYoA2XLtog9AJ6SBgZ6cKHuGnNQT6lfeKe6W0hjdikiqqN8gpmkc7ZxI0bR6XYzjduG5Wi3Mq2UcTbjLDLVAfjHwxljCc9DSSR86DpREQEREBERAREQEREBERAREQFWdUHGotKEcRWz9OP8LMrMuGutcFbW2+rmLxJQyuli2TuJcxzDnyOKCq6RfWXvUl0v09KLfFHH6nGmModJJJG8uL5AOGM4bnfsnO4EZ79Ge3NTb93q1L/ahUzT2mnp7nU18JeySqYwTRg8x7m7g/H+rGGk9IA6lm3Wqntsla+nL9qsqXVMu0c88ta046hhoQVvsaewai8fVn01nUvvjaM/Zr/wC0xOxp7BqLx9WfTTUvvjaM/Zr/AO0xBcRwWVgcFlAREQEREBERAREQEREBERAREQEREBERAREQEREBCiIPMrbd7to2LUD6zTFxqKQ3Kqre2onxBgiJzne7PAZ4LsjqLxf9bacuEuna63UdCyp5SaofGQeUjAbjZcT+j/VWDsggdwmoPF0/0CpqjA7Ug+Tb6EG4LKIgIiICIiAiIgIiICIiAiIgIiICIiAiIgIiICIiAiIgr/ZB9wmoPF0/0Cpqj9qQfJt9CheyCfzE1B4un+gVNUftSD5NvoQbkREBM4RVXUHbty1JR2OnuFRQUrqSSqnlpHBsz9l7WtaHEHZG8k43ncgtSLzo3W52S41dJLX1FZR2ipp5J5ZwDI+lnaWkOIHOMbsPzgHZBG9Wa7V1Q6+2m00MhY+QvqapzQCWwR4GP+z3MHg2upBPosDIWUBERAREQEREBERAREQEREBERAREQVm865s9muMlBWNrzNGAXclRSSN3jIw5oI6Vw/hN09/oun8tm+yiIIHXPZHsVTpG7UlOy4ulqaZ8DNuikY0F4LQS5wAxvUzS9kzTzaaJpbc8hjQfydMej9lEQbfwm6e/0XT+WzfZXZade2W7XCGhpG14mmJDOVoZWN3AneSMDgiILRxVY1BDcaHUFLe7dQOuLGUr6Wemie1soDntcHs2iGnBbgjKIg0WizVN0mv1fe6M0kd2iZTCje5r3MiYxzcvLSRkl7jgHdgd9fWh7Vc6Z1VW3/fXEMpIztZzBCCGu4nBe4ueR/uHUiILYiIgIiICIiAiIgIiICIiAiIg/9k="/>
          <p:cNvSpPr>
            <a:spLocks noChangeAspect="1" noChangeArrowheads="1"/>
          </p:cNvSpPr>
          <p:nvPr/>
        </p:nvSpPr>
        <p:spPr bwMode="auto">
          <a:xfrm>
            <a:off x="155575" y="-579438"/>
            <a:ext cx="1600200" cy="12096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2" name="AutoShape 4" descr="data:image/jpg;base64,/9j/4AAQSkZJRgABAQAAAQABAAD/2wBDAAkGBwgHBgkIBwgKCgkLDRYPDQwMDRsUFRAWIB0iIiAdHx8kKDQsJCYxJx8fLT0tMTU3Ojo6Iys/RD84QzQ5Ojf/2wBDAQoKCg0MDRoPDxo3JR8lNzc3Nzc3Nzc3Nzc3Nzc3Nzc3Nzc3Nzc3Nzc3Nzc3Nzc3Nzc3Nzc3Nzc3Nzc3Nzc3Nzf/wAARCACoAN0DASIAAhEBAxEB/8QAGwABAAIDAQEAAAAAAAAAAAAAAAUGAQMEBwL/xABOEAABAwMBAwQJDgwGAwAAAAABAAIDBAURBhIhMRMiQVEHFBZhcXWBlLEVMjM0NjdUVnORstHS0xcjJSZCVXKSk5Whs0RFUmJ0glNjwf/EABQBAQAAAAAAAAAAAAAAAAAAAAD/xAAUEQEAAAAAAAAAAAAAAAAAAAAA/9oADAMBAAIRAxEAPwD3FFjaHQUJ6kGc5TOV5rr2zaortQsmszKp34uFtFURV3JRUkgfmR0sf6eRjr3DGFZOR1oP8bp/zKf71BZkVZMWsxxrtPeZT/epyOtPhun/ADKf71BZkVZ5HWnw3T/mU/3qcjrT4bp/zKf71BZkVZ5HWnw3T/mU/wB6nI60+G6f8yn+9Qdms/clev8AgzcP2CqfpjTN6otM2qt0xqGaIy0UUjqG4Dl6dzjGDhv6TBk9G4dSkNVRaubpm7GqrLE6HtOXlGspJg4t2DnBMhwfIpvSNTFDpLT7ZXEGWhp2N3ZyeSB9AKCFbrmqs7hFrKyVNsycCtpx2xSu7+03e3PUR8yttsudBdaZtVbKyCqgdwkhkDh/RdLmte0ggFp3EEcQqtcNAWeepdW2zl7PXk57Zt0nJEn/AHN9a7p4hBa8jrWVRe2tcad2RWUdPqSiHGak/EVIHWYzzXHwFS1i1tYrxMKWOqNLX5w6irGGGYH9l3HyZQWRFgEEpkIMoiICIiAiIgIiICIiCgUOrZ7fXT0ctLWXKervFXT0zI3glgja1wbzjubvO/gN67qvXLLfRXKW7WqqpKq3tiklpttr9uKR2yJGOBw4ZDhjjkYXHQ6aucWqaSvkhjFPHdK+oc7lASGSxNaw46yQfAufsjW2sHqpcIi2OKWkoqeKUkHErasu4d7aae+gmzqyamdDNdbFW2+2zSCNtXM+NwjLjhpkYCSwEkDPRkZwpe13RtxqblBHE5naNV2s4kjDjsNfkY6OdjyKu3il1FqSifY7jbaWipJ3BlZWxVXKB8YIJETNnILsY53DJ47lubBf7NeLqbbbaatprjOKhkr6rkjA/YaxweCN7eaCNnfxQRM2qbpX6i0xLQW+dtDWMqC5nbTWiXDQDkZ/QOTv49C9FVEsunLpSv0g6pjjJtkVW2rc14w10jebgdOf6K9DgEGUREBERBC609yN6/4M30ConT9qFZpnTUrZJxsUtM54ZUyMGzyONwDgM5IUvrP3I3r/AIM30CvnRY/NCx+L6f8AttQS0MIhjbG1z3NbwL3l58pO8raiIMEZUZe9PWm/Qcjd6CCqaPWue3nMPW1wwWnvgqURBRjpbUVi36V1A+emBJ9TrwOWjx1NkGHtHUN/fK+49eG2ubDq+zVVmcTjtkfjqV2/d+Mbw6OIHFXRx3//AFVS963sdLUOtsJku1e8EGht8fbDvA7HNb38lBZaOupa6Bs9FURVELjhskLw9p8oXQvJ6DQ16q7wy526KHRkW0S+ChmMsk3VtsB5IY6gCN5Vm7ldR/Hq5eaQfZQXEnA3rG2O+qf3K6j+PVy8zg+yqvbNNXt2v7xA3WNzbPFRwSOn5KM7YcXc3ZPNAGyOA6Sg9ayipvcrqP49XLzOn+yncrqP49XLzSD7KC5LBOAqd3K6j+PVy80g+ynctqMb+7q5eZ0/2UFrfV08c8cEk0bZZQSxjngOdjjgHeVuByvMKzsbXaqvDqqovMFaZpIHPuFRBs1dNyTg7EJbzW5xxwF6czh5UGcLXPTw1MZiqImSxkglkjQ4ZByNx7+FtRBjATZHUsogxsgcFlEQfLntY0ue4NA4knAC19t0/wAIi/fCgeyLEyTQd/D2gtFBK4A9YaSD84C4absbaOfTxOdYKUlzGknnbzjwoLZ23T/CIv3wnbdP8Ii/fCq/4NNGfF+l+d31p+DTRnxfpfnd9aDv1jUwv0nemtmiJNDNgB438wrZos/mfY8H/L4Oj/1tVY1R2PNJUmm7rU01jpo5oaOV8bxtZa4NJB4qWstmpL1omwQ1r6kMbRU7h2vUPhOeSaOLCCQgtQdv8KyVXa7UtksHI219W+aqYwMjo4NqeoIAwMgZd0cT5So91VrK+gCjpafT1IT7LWAVFU4dYjHMb/2JQWi43GjttM6puFVDSwMHOkmeGtHlKq/dpWXdxj0hZai4NO4V9UDT0re/l3PfjpDWrrt2h7RT1Day48vd69pz21cZOVcD/taea3yAdCszWgAAAbuHeQU12kLlehtauvc1TE7O1b6DNPT46iRzn+UjwKy2mzW2z0wp7VRQUkQ/RhYG58PX5V3YHUsoMYCyiICp1n98/UHi6k9MiuKp1n98/UHi6k9MiC4oi+XguaQDjIQVgajudwqJu52zx1lJA50bqupqxAyR7ThzYwGuLsHdtEAbjjK7bHqKO5snhq6d9vr6VzGVNJO9pLC/1pDgcOa7oI44I47lC6KvVutVjp7FdaunoLjbGCCeGpkEZdskgSN2sbTXDnAjr61VtbTU19ju18pnTPtEcNJQiphHth3bQe90R6dkc0HBy47uG8PVYqylkmfDHUwvlj9fGJAXN8IzuUdZ9S0FyfXsbPTx9qVToMmdp28AHaHeOf6Km6gj0w210btH+pvq0Zohbu0XNMryXjbD8byws2tva3YzneprRdntfL6gHqbRcy7SMaBA3mtDGYHDhv8A6oLmiIgIiICIiCv9kH3Cag8XT/QKmqP2pB8m30KF7IPuE1B4un+gVNUftSD5NvoQbkREEbqOjluFhuNFTBpmqKaSJm0cDLmkDJ8qq9p0nfZrTQ0N+vj4KamgZF2pacwhwa0Abcvr3Hdv2dkFXpEEbZrHa7JAILTQQUsZOXcmzBcccXHiT3zkqSREBERAREQEREBU6z++fqDxdSemRXFU6z++fqDxdSemRBcUREHFW2uguDmGuoaapMZ5nLQtfs+DI3Lmv1nZd7ayiD+QayohmBawH2ORr8Y3cdnHlUsiDjgttDTVUtVT0VPFUS+ySsia1z/CQMlb4YY4TIY42sMj9t5a3G07rPWdwW1EBERAREQEREFf7IPuE1B4un+gVNUftSD5NvoUL2QfcJqDxdP9Aqao/akHybfQg3IiICItVRUQ0sL56iWOKJgy6SRwa1o75O4INqKH7qdP/ry2eexfaTuq0/8Ary1+exfaQTCKH7qtP/ry1+exfaWO6rT/AOvLX57F9pBMotFHWU1dTioo54p4SSBJE8PaSOO8blvQEREBU6z++fqDxdSemRXFU6z++fqDxdSemRBcUREBERAREQEREBERAREQVPspVU9LoK8mnpXVJkpnRPDSBybHAgvPeAOdyzRapq+06fb0rfg7k25DYoSM4HTyi6uyEB3C6g3cLdPj9wqaowO1IPk2+hBBd1NT8VtQfwYfvU7qan4rag/gw/eqx4CYCCud1NT8VtQfwYfvVXOyHqGar0TeYHaevNO19M4GWaKIMZvG84kJx4AV6NgKJ1VZzf8AT1famzCA1UJi5Us2tnJ44yM/Og57Zp2xvttI51nt5JhYTmkj380d5dXc1Yf1LbfNI/qUBDY9awQMjZqyg2I2Bo/JA4Dd/wCRYiodXzP2IdaWuR3EhlraTj+IgsHc1Yf1LbfNI/qWO5qw7vyLbfNI/qVdqabVdI6NlXre0QPk3MbJbGtLvBmTet/qRrfO7VtB4PUcfeIK1oO8X632SaltWkpa+lZX1WxNHWwxN9lduDXHIxw8isfdPqz4g1P80p/rUto6xS6esooJ6ptVKZ5ZnzMi5MOL3lx5uTjeetTqCmd0+rPiDU/zSn+tO6fVnxBqf5pT/WrmiCmd0+rOnQVSB40p/rXzpKC81Gq7vertZ32yOopaeCON9QyUuLC/JywnrCuuFjAQBwWURAREQEREBERARFGX2/2zT8EU12qhTxyv2GEsc7adgnGGg9AKCTRRVs1FabpQTV1BXRzU8OeVc0HLMDJy0jI3b+C+7Jfbbf6R1VaakVELJDG5wY5uHAAkYIB4OHzoKdG7UOtLdqGhFfbaSiFXU27ZNC+STYGW52uVAzg9S747jqC1apsVnuNVb6mmuDJwTBSPiczkmAjeZHcdrq6Fnsaewai8fVn01nUvvjaM/Zr/AO0xBcQsrA4LKAiIg0V3tOf5J3oXkFupLPTaS03BaLVyeqqykhnpKmnpi1wIcNt75AMbIGdoHOQRuOQvYqiMywyRg422luerIVcpdLSUun7JRQ1YbXWcR8jUhm52BsvaRn1rm5BGeo9CDlvdssltZc7nqCFlxlrpGxxxyQB8jhshrYIh3ztHdj1xJ4ZUxo6kr6HTNuprs8vrYoA2XLtog9AJ6SBgZ6cKHuGnNQT6lfeKe6W0hjdikiqqN8gpmkc7ZxI0bR6XYzjduG5Wi3Mq2UcTbjLDLVAfjHwxljCc9DSSR86DpREQEREBERAREQEREBERAREQFWdUHGotKEcRWz9OP8LMrMuGutcFbW2+rmLxJQyuli2TuJcxzDnyOKCq6RfWXvUl0v09KLfFHH6nGmModJJJG8uL5AOGM4bnfsnO4EZ79Ge3NTb93q1L/ahUzT2mnp7nU18JeySqYwTRg8x7m7g/H+rGGk9IA6lm3Wqntsla+nL9qsqXVMu0c88ta046hhoQVvsaewai8fVn01nUvvjaM/Zr/wC0xOxp7BqLx9WfTTUvvjaM/Zr/AO0xBcRwWVgcFlAREQEREBERAREQEREBERAREQEREBERAREQEREBCiIPMrbd7to2LUD6zTFxqKQ3Kqre2onxBgiJzne7PAZ4LsjqLxf9bacuEuna63UdCyp5SaofGQeUjAbjZcT+j/VWDsggdwmoPF0/0CpqjA7Ug+Tb6EG4LKIgIiICIiAiIgIiICIiAiIgIiICIiAiIgIiICIiAiIgr/ZB9wmoPF0/0Cpqj9qQfJt9CheyCfzE1B4un+gVNUftSD5NvoQbkREBM4RVXUHbty1JR2OnuFRQUrqSSqnlpHBsz9l7WtaHEHZG8k43ncgtSLzo3W52S41dJLX1FZR2ipp5J5ZwDI+lnaWkOIHOMbsPzgHZBG9Wa7V1Q6+2m00MhY+QvqapzQCWwR4GP+z3MHg2upBPosDIWUBERAREQEREBERAREQEREBERAREQVm865s9muMlBWNrzNGAXclRSSN3jIw5oI6Vw/hN09/oun8tm+yiIIHXPZHsVTpG7UlOy4ulqaZ8DNuikY0F4LQS5wAxvUzS9kzTzaaJpbc8hjQfydMej9lEQbfwm6e/0XT+WzfZXZade2W7XCGhpG14mmJDOVoZWN3AneSMDgiILRxVY1BDcaHUFLe7dQOuLGUr6Wemie1soDntcHs2iGnBbgjKIg0WizVN0mv1fe6M0kd2iZTCje5r3MiYxzcvLSRkl7jgHdgd9fWh7Vc6Z1VW3/fXEMpIztZzBCCGu4nBe4ueR/uHUiILYiIgIiICIiAiIgIiICIiAiIg/9k="/>
          <p:cNvSpPr>
            <a:spLocks noChangeAspect="1" noChangeArrowheads="1"/>
          </p:cNvSpPr>
          <p:nvPr/>
        </p:nvSpPr>
        <p:spPr bwMode="auto">
          <a:xfrm>
            <a:off x="155575" y="-579438"/>
            <a:ext cx="1600200" cy="12096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74" name="Picture 6" descr="http://www.radio-electronics.com/info/circuits/opamp_basics/op-amp_basic_non_inv.gif"/>
          <p:cNvPicPr>
            <a:picLocks noChangeAspect="1" noChangeArrowheads="1"/>
          </p:cNvPicPr>
          <p:nvPr/>
        </p:nvPicPr>
        <p:blipFill>
          <a:blip r:embed="rId2" cstate="print"/>
          <a:srcRect/>
          <a:stretch>
            <a:fillRect/>
          </a:stretch>
        </p:blipFill>
        <p:spPr bwMode="auto">
          <a:xfrm>
            <a:off x="4572000" y="4114800"/>
            <a:ext cx="3467100" cy="262806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52800" y="1481328"/>
            <a:ext cx="5334000" cy="3700272"/>
          </a:xfrm>
        </p:spPr>
        <p:txBody>
          <a:bodyPr>
            <a:normAutofit/>
          </a:bodyPr>
          <a:lstStyle/>
          <a:p>
            <a:r>
              <a:rPr lang="en-US" dirty="0" smtClean="0"/>
              <a:t>Class A-B or push pull amp</a:t>
            </a:r>
          </a:p>
          <a:p>
            <a:r>
              <a:rPr lang="en-US" dirty="0" smtClean="0"/>
              <a:t>Amplifies both positive and negative portions of sine wave separately. (</a:t>
            </a:r>
            <a:r>
              <a:rPr lang="en-US" dirty="0" err="1" smtClean="0"/>
              <a:t>npn</a:t>
            </a:r>
            <a:r>
              <a:rPr lang="en-US" dirty="0" smtClean="0"/>
              <a:t> and </a:t>
            </a:r>
            <a:r>
              <a:rPr lang="en-US" dirty="0" err="1" smtClean="0"/>
              <a:t>pnp</a:t>
            </a:r>
            <a:r>
              <a:rPr lang="en-US" dirty="0" smtClean="0"/>
              <a:t>)</a:t>
            </a:r>
          </a:p>
          <a:p>
            <a:r>
              <a:rPr lang="en-US" dirty="0" smtClean="0"/>
              <a:t>Draws current necessary to maintain input voltage at the output. </a:t>
            </a:r>
          </a:p>
          <a:p>
            <a:endParaRPr lang="en-US" dirty="0"/>
          </a:p>
        </p:txBody>
      </p:sp>
      <p:sp>
        <p:nvSpPr>
          <p:cNvPr id="3" name="Title 2"/>
          <p:cNvSpPr>
            <a:spLocks noGrp="1"/>
          </p:cNvSpPr>
          <p:nvPr>
            <p:ph type="title"/>
          </p:nvPr>
        </p:nvSpPr>
        <p:spPr/>
        <p:txBody>
          <a:bodyPr/>
          <a:lstStyle/>
          <a:p>
            <a:r>
              <a:rPr lang="en-US" dirty="0" smtClean="0"/>
              <a:t>Current Amp</a:t>
            </a:r>
            <a:endParaRPr lang="en-US" dirty="0"/>
          </a:p>
        </p:txBody>
      </p:sp>
      <p:pic>
        <p:nvPicPr>
          <p:cNvPr id="31746" name="Picture 2" descr="http://www.soundonsound.com/sos/jun06/images/liveclassd4_l.jpg"/>
          <p:cNvPicPr>
            <a:picLocks noChangeAspect="1" noChangeArrowheads="1"/>
          </p:cNvPicPr>
          <p:nvPr/>
        </p:nvPicPr>
        <p:blipFill>
          <a:blip r:embed="rId2" cstate="print"/>
          <a:srcRect/>
          <a:stretch>
            <a:fillRect/>
          </a:stretch>
        </p:blipFill>
        <p:spPr bwMode="auto">
          <a:xfrm>
            <a:off x="533400" y="1905000"/>
            <a:ext cx="1866900" cy="27908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By adjusting both the frequency and capacitor in the transmitting and receiving circuits both circuits resonate at the same frequency. </a:t>
            </a:r>
            <a:endParaRPr lang="en-US" dirty="0"/>
          </a:p>
        </p:txBody>
      </p:sp>
      <p:sp>
        <p:nvSpPr>
          <p:cNvPr id="3" name="Title 2"/>
          <p:cNvSpPr>
            <a:spLocks noGrp="1"/>
          </p:cNvSpPr>
          <p:nvPr>
            <p:ph type="title"/>
          </p:nvPr>
        </p:nvSpPr>
        <p:spPr/>
        <p:txBody>
          <a:bodyPr/>
          <a:lstStyle/>
          <a:p>
            <a:r>
              <a:rPr lang="en-US" dirty="0" smtClean="0"/>
              <a:t>Tuned Transmitter/</a:t>
            </a:r>
            <a:r>
              <a:rPr lang="en-US" dirty="0" err="1" smtClean="0"/>
              <a:t>Reciever</a:t>
            </a:r>
            <a:endParaRPr lang="en-US" dirty="0"/>
          </a:p>
        </p:txBody>
      </p:sp>
      <p:pic>
        <p:nvPicPr>
          <p:cNvPr id="34818" name="Picture 2" descr="http://1.bp.blogspot.com/_6Zl8x3ZGFMY/R9UlM7QqX5I/AAAAAAAACus/E4X7JHTIeU4/s320/wireless+electricity.jpg"/>
          <p:cNvPicPr>
            <a:picLocks noChangeAspect="1" noChangeArrowheads="1"/>
          </p:cNvPicPr>
          <p:nvPr/>
        </p:nvPicPr>
        <p:blipFill>
          <a:blip r:embed="rId2" cstate="print"/>
          <a:srcRect/>
          <a:stretch>
            <a:fillRect/>
          </a:stretch>
        </p:blipFill>
        <p:spPr bwMode="auto">
          <a:xfrm>
            <a:off x="3505200" y="3124200"/>
            <a:ext cx="4038600" cy="270081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R.bmp"/>
          <p:cNvPicPr>
            <a:picLocks noChangeAspect="1"/>
          </p:cNvPicPr>
          <p:nvPr/>
        </p:nvPicPr>
        <p:blipFill>
          <a:blip r:embed="rId2" cstate="print"/>
          <a:stretch>
            <a:fillRect/>
          </a:stretch>
        </p:blipFill>
        <p:spPr>
          <a:xfrm>
            <a:off x="4680488" y="3810000"/>
            <a:ext cx="4463512" cy="1828800"/>
          </a:xfrm>
          <a:prstGeom prst="rect">
            <a:avLst/>
          </a:prstGeom>
        </p:spPr>
      </p:pic>
      <p:sp>
        <p:nvSpPr>
          <p:cNvPr id="2" name="Content Placeholder 1"/>
          <p:cNvSpPr>
            <a:spLocks noGrp="1"/>
          </p:cNvSpPr>
          <p:nvPr>
            <p:ph idx="1"/>
          </p:nvPr>
        </p:nvSpPr>
        <p:spPr>
          <a:xfrm>
            <a:off x="457200" y="1481329"/>
            <a:ext cx="8229600" cy="2328672"/>
          </a:xfrm>
        </p:spPr>
        <p:txBody>
          <a:bodyPr/>
          <a:lstStyle/>
          <a:p>
            <a:r>
              <a:rPr lang="en-US" dirty="0" smtClean="0"/>
              <a:t>Contains receiving LC </a:t>
            </a:r>
            <a:r>
              <a:rPr lang="en-US" dirty="0" smtClean="0"/>
              <a:t>circuit, voltage </a:t>
            </a:r>
            <a:r>
              <a:rPr lang="en-US" dirty="0" err="1" smtClean="0"/>
              <a:t>doubler</a:t>
            </a:r>
            <a:r>
              <a:rPr lang="en-US" dirty="0" smtClean="0"/>
              <a:t> and voltage regulator. </a:t>
            </a:r>
          </a:p>
          <a:p>
            <a:r>
              <a:rPr lang="en-US" dirty="0" smtClean="0"/>
              <a:t>The regulator is set to not exceed seven volts which is specific to our battery used in charging.</a:t>
            </a:r>
            <a:r>
              <a:rPr lang="en-US" dirty="0" smtClean="0">
                <a:solidFill>
                  <a:srgbClr val="FF0000"/>
                </a:solidFill>
              </a:rPr>
              <a:t> </a:t>
            </a:r>
            <a:endParaRPr lang="en-US" dirty="0">
              <a:solidFill>
                <a:srgbClr val="FF0000"/>
              </a:solidFill>
            </a:endParaRPr>
          </a:p>
        </p:txBody>
      </p:sp>
      <p:sp>
        <p:nvSpPr>
          <p:cNvPr id="3" name="Title 2"/>
          <p:cNvSpPr>
            <a:spLocks noGrp="1"/>
          </p:cNvSpPr>
          <p:nvPr>
            <p:ph type="title"/>
          </p:nvPr>
        </p:nvSpPr>
        <p:spPr/>
        <p:txBody>
          <a:bodyPr/>
          <a:lstStyle/>
          <a:p>
            <a:r>
              <a:rPr lang="en-US" dirty="0" smtClean="0"/>
              <a:t>Receiving Circuit</a:t>
            </a:r>
            <a:endParaRPr lang="en-US" dirty="0"/>
          </a:p>
        </p:txBody>
      </p:sp>
      <p:pic>
        <p:nvPicPr>
          <p:cNvPr id="35842" name="Picture 2" descr="P:\SD1007\SD0913 Unwired\Pictures\doubler.bmp"/>
          <p:cNvPicPr>
            <a:picLocks noChangeAspect="1" noChangeArrowheads="1"/>
          </p:cNvPicPr>
          <p:nvPr/>
        </p:nvPicPr>
        <p:blipFill>
          <a:blip r:embed="rId3" cstate="print"/>
          <a:srcRect/>
          <a:stretch>
            <a:fillRect/>
          </a:stretch>
        </p:blipFill>
        <p:spPr bwMode="auto">
          <a:xfrm>
            <a:off x="1143000" y="3886200"/>
            <a:ext cx="3495675" cy="1838325"/>
          </a:xfrm>
          <a:prstGeom prst="rect">
            <a:avLst/>
          </a:prstGeom>
          <a:noFill/>
        </p:spPr>
      </p:pic>
      <p:sp>
        <p:nvSpPr>
          <p:cNvPr id="5" name="TextBox 4"/>
          <p:cNvSpPr txBox="1"/>
          <p:nvPr/>
        </p:nvSpPr>
        <p:spPr>
          <a:xfrm>
            <a:off x="1295400" y="5715000"/>
            <a:ext cx="3352800" cy="381000"/>
          </a:xfrm>
          <a:prstGeom prst="rect">
            <a:avLst/>
          </a:prstGeom>
          <a:noFill/>
        </p:spPr>
        <p:txBody>
          <a:bodyPr wrap="square" rtlCol="0">
            <a:spAutoFit/>
          </a:bodyPr>
          <a:lstStyle/>
          <a:p>
            <a:pPr algn="ctr"/>
            <a:r>
              <a:rPr lang="en-US" dirty="0" smtClean="0"/>
              <a:t>Voltage </a:t>
            </a:r>
            <a:r>
              <a:rPr lang="en-US" dirty="0" err="1" smtClean="0"/>
              <a:t>Doubler</a:t>
            </a:r>
            <a:endParaRPr lang="en-US" dirty="0"/>
          </a:p>
        </p:txBody>
      </p:sp>
      <p:sp>
        <p:nvSpPr>
          <p:cNvPr id="7" name="TextBox 6"/>
          <p:cNvSpPr txBox="1"/>
          <p:nvPr/>
        </p:nvSpPr>
        <p:spPr>
          <a:xfrm>
            <a:off x="5257800" y="5715000"/>
            <a:ext cx="3352800" cy="381000"/>
          </a:xfrm>
          <a:prstGeom prst="rect">
            <a:avLst/>
          </a:prstGeom>
          <a:noFill/>
        </p:spPr>
        <p:txBody>
          <a:bodyPr wrap="square" rtlCol="0">
            <a:spAutoFit/>
          </a:bodyPr>
          <a:lstStyle/>
          <a:p>
            <a:pPr algn="ctr"/>
            <a:r>
              <a:rPr lang="en-US" dirty="0" smtClean="0"/>
              <a:t>Voltage Regulator</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2">
                    <a:lumMod val="50000"/>
                  </a:schemeClr>
                </a:solidFill>
              </a:rPr>
              <a:t>Circuit Schematic</a:t>
            </a:r>
            <a:endParaRPr lang="en-US" dirty="0">
              <a:solidFill>
                <a:schemeClr val="bg2">
                  <a:lumMod val="50000"/>
                </a:schemeClr>
              </a:solidFill>
            </a:endParaRPr>
          </a:p>
        </p:txBody>
      </p:sp>
      <p:pic>
        <p:nvPicPr>
          <p:cNvPr id="4" name="Picture 3" descr="TRANS.bmp"/>
          <p:cNvPicPr>
            <a:picLocks noChangeAspect="1"/>
          </p:cNvPicPr>
          <p:nvPr/>
        </p:nvPicPr>
        <p:blipFill>
          <a:blip r:embed="rId2" cstate="print"/>
          <a:stretch>
            <a:fillRect/>
          </a:stretch>
        </p:blipFill>
        <p:spPr>
          <a:xfrm>
            <a:off x="457200" y="1676400"/>
            <a:ext cx="4600503" cy="2657475"/>
          </a:xfrm>
          <a:prstGeom prst="rect">
            <a:avLst/>
          </a:prstGeom>
        </p:spPr>
      </p:pic>
      <p:pic>
        <p:nvPicPr>
          <p:cNvPr id="5" name="Picture 4" descr="RECEVER.bmp"/>
          <p:cNvPicPr>
            <a:picLocks noChangeAspect="1"/>
          </p:cNvPicPr>
          <p:nvPr/>
        </p:nvPicPr>
        <p:blipFill>
          <a:blip r:embed="rId3" cstate="print"/>
          <a:stretch>
            <a:fillRect/>
          </a:stretch>
        </p:blipFill>
        <p:spPr>
          <a:xfrm>
            <a:off x="609600" y="4572000"/>
            <a:ext cx="5548312" cy="1425561"/>
          </a:xfrm>
          <a:prstGeom prst="rect">
            <a:avLst/>
          </a:prstGeom>
        </p:spPr>
      </p:pic>
      <p:sp>
        <p:nvSpPr>
          <p:cNvPr id="6" name="TextBox 5"/>
          <p:cNvSpPr txBox="1"/>
          <p:nvPr/>
        </p:nvSpPr>
        <p:spPr>
          <a:xfrm>
            <a:off x="5943600" y="2362200"/>
            <a:ext cx="1491114" cy="369332"/>
          </a:xfrm>
          <a:prstGeom prst="rect">
            <a:avLst/>
          </a:prstGeom>
          <a:noFill/>
        </p:spPr>
        <p:txBody>
          <a:bodyPr wrap="none" rtlCol="0">
            <a:spAutoFit/>
          </a:bodyPr>
          <a:lstStyle/>
          <a:p>
            <a:r>
              <a:rPr lang="en-US" dirty="0" smtClean="0"/>
              <a:t>Transmitter</a:t>
            </a:r>
            <a:endParaRPr lang="en-US" dirty="0"/>
          </a:p>
        </p:txBody>
      </p:sp>
      <p:sp>
        <p:nvSpPr>
          <p:cNvPr id="7" name="TextBox 6"/>
          <p:cNvSpPr txBox="1"/>
          <p:nvPr/>
        </p:nvSpPr>
        <p:spPr>
          <a:xfrm>
            <a:off x="6858000" y="5105400"/>
            <a:ext cx="1116011" cy="369332"/>
          </a:xfrm>
          <a:prstGeom prst="rect">
            <a:avLst/>
          </a:prstGeom>
          <a:noFill/>
        </p:spPr>
        <p:txBody>
          <a:bodyPr wrap="none" rtlCol="0">
            <a:spAutoFit/>
          </a:bodyPr>
          <a:lstStyle/>
          <a:p>
            <a:r>
              <a:rPr lang="en-US" dirty="0" smtClean="0"/>
              <a:t>Receiver</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Frequency generator designed and implemented</a:t>
            </a:r>
          </a:p>
          <a:p>
            <a:r>
              <a:rPr lang="en-US" dirty="0" smtClean="0"/>
              <a:t>Amplifiers designed and implemented</a:t>
            </a:r>
          </a:p>
          <a:p>
            <a:r>
              <a:rPr lang="en-US" dirty="0" smtClean="0"/>
              <a:t>Tuned Coils and receiving circuit designed and implemented. </a:t>
            </a:r>
          </a:p>
          <a:p>
            <a:r>
              <a:rPr lang="en-US" dirty="0" smtClean="0"/>
              <a:t>Small coils implemented</a:t>
            </a:r>
          </a:p>
          <a:p>
            <a:r>
              <a:rPr lang="en-US" dirty="0" smtClean="0"/>
              <a:t>Stand alone system achieved </a:t>
            </a:r>
            <a:endParaRPr lang="en-US" dirty="0"/>
          </a:p>
        </p:txBody>
      </p:sp>
      <p:sp>
        <p:nvSpPr>
          <p:cNvPr id="3" name="Title 2"/>
          <p:cNvSpPr>
            <a:spLocks noGrp="1"/>
          </p:cNvSpPr>
          <p:nvPr>
            <p:ph type="title"/>
          </p:nvPr>
        </p:nvSpPr>
        <p:spPr/>
        <p:txBody>
          <a:bodyPr/>
          <a:lstStyle/>
          <a:p>
            <a:r>
              <a:rPr lang="en-US" dirty="0" smtClean="0"/>
              <a:t>Project Status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txBox="1">
            <a:spLocks/>
          </p:cNvSpPr>
          <p:nvPr/>
        </p:nvSpPr>
        <p:spPr>
          <a:xfrm>
            <a:off x="0" y="1219200"/>
            <a:ext cx="4953000" cy="347471"/>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2"/>
              </a:rPr>
              <a:t>http://www.youtube.com/watch?v=aIdZDkZQbsE</a:t>
            </a: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US"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US" sz="27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itle 2"/>
          <p:cNvSpPr txBox="1">
            <a:spLocks/>
          </p:cNvSpPr>
          <p:nvPr/>
        </p:nvSpPr>
        <p:spPr>
          <a:xfrm>
            <a:off x="0" y="152400"/>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Battery charging</a:t>
            </a:r>
            <a:endParaRPr kumimoji="0" 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graphicFrame>
        <p:nvGraphicFramePr>
          <p:cNvPr id="8" name="Table 7"/>
          <p:cNvGraphicFramePr>
            <a:graphicFrameLocks noGrp="1"/>
          </p:cNvGraphicFramePr>
          <p:nvPr/>
        </p:nvGraphicFramePr>
        <p:xfrm>
          <a:off x="228600" y="1600200"/>
          <a:ext cx="3962401" cy="4724390"/>
        </p:xfrm>
        <a:graphic>
          <a:graphicData uri="http://schemas.openxmlformats.org/drawingml/2006/table">
            <a:tbl>
              <a:tblPr/>
              <a:tblGrid>
                <a:gridCol w="1626476"/>
                <a:gridCol w="738128"/>
                <a:gridCol w="532599"/>
                <a:gridCol w="532599"/>
                <a:gridCol w="532599"/>
              </a:tblGrid>
              <a:tr h="247022">
                <a:tc gridSpan="5">
                  <a:txBody>
                    <a:bodyPr/>
                    <a:lstStyle/>
                    <a:p>
                      <a:pPr marL="0" marR="0" algn="ctr">
                        <a:lnSpc>
                          <a:spcPct val="115000"/>
                        </a:lnSpc>
                        <a:spcBef>
                          <a:spcPts val="0"/>
                        </a:spcBef>
                        <a:spcAft>
                          <a:spcPts val="0"/>
                        </a:spcAft>
                      </a:pPr>
                      <a:r>
                        <a:rPr lang="en-US" sz="1200" b="1" dirty="0">
                          <a:solidFill>
                            <a:srgbClr val="000000"/>
                          </a:solidFill>
                          <a:latin typeface="Calibri"/>
                          <a:ea typeface="Times New Roman"/>
                          <a:cs typeface="Times New Roman"/>
                        </a:rPr>
                        <a:t>BATTERY</a:t>
                      </a:r>
                      <a:endParaRPr lang="en-US" sz="12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DISTANCE</a:t>
                      </a:r>
                      <a:endParaRPr lang="en-US" sz="9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b="1" dirty="0">
                          <a:solidFill>
                            <a:srgbClr val="000000"/>
                          </a:solidFill>
                          <a:latin typeface="Calibri"/>
                          <a:ea typeface="Times New Roman"/>
                          <a:cs typeface="Times New Roman"/>
                        </a:rPr>
                        <a:t>12''</a:t>
                      </a:r>
                      <a:endParaRPr lang="en-US" sz="8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b="1" dirty="0">
                          <a:solidFill>
                            <a:srgbClr val="000000"/>
                          </a:solidFill>
                          <a:latin typeface="Calibri"/>
                          <a:ea typeface="Times New Roman"/>
                          <a:cs typeface="Times New Roman"/>
                        </a:rPr>
                        <a:t>8''  </a:t>
                      </a:r>
                      <a:endParaRPr lang="en-US" sz="8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b="1" dirty="0">
                          <a:solidFill>
                            <a:srgbClr val="000000"/>
                          </a:solidFill>
                          <a:latin typeface="Calibri"/>
                          <a:ea typeface="Times New Roman"/>
                          <a:cs typeface="Times New Roman"/>
                        </a:rPr>
                        <a:t>4''</a:t>
                      </a:r>
                      <a:endParaRPr lang="en-US" sz="8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b="1" dirty="0">
                          <a:solidFill>
                            <a:srgbClr val="000000"/>
                          </a:solidFill>
                          <a:latin typeface="Calibri"/>
                          <a:ea typeface="Times New Roman"/>
                          <a:cs typeface="Times New Roman"/>
                        </a:rPr>
                        <a:t>0''</a:t>
                      </a:r>
                      <a:endParaRPr lang="en-US" sz="8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turns T</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13</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turns 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5S</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5S</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5S</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5S</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R(T)</a:t>
                      </a:r>
                      <a:endParaRPr lang="en-US" sz="9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6.3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6.3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6.3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6.3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R(R)</a:t>
                      </a:r>
                      <a:endParaRPr lang="en-US" sz="9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XL(T)</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321.5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321.5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321.5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321.5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XL(R)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C(T)</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.9N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.9N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.9N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.9N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C(R)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24N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24N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24N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24N</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F</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500K</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500K</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500K</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500K</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VAT</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224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224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224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224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VAR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6.2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8.2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9.2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I(T) (1Ω in series w/ antenna)</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0.57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0.57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0.57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0.57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I(R) (1Ω in series w/ antenna)</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0.235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0.51</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0.55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 </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 </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 </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 </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 </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528">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S(in)=VAT^2/XL(T)</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156.0684292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156.0684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156.0684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156.0684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528">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S(out)=VAR^2/XL(R)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0.48</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3.203333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5.603333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7.053333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528">
                <a:tc>
                  <a:txBody>
                    <a:bodyPr/>
                    <a:lstStyle/>
                    <a:p>
                      <a:pPr marL="0" marR="0" algn="ctr">
                        <a:lnSpc>
                          <a:spcPct val="115000"/>
                        </a:lnSpc>
                        <a:spcBef>
                          <a:spcPts val="0"/>
                        </a:spcBef>
                        <a:spcAft>
                          <a:spcPts val="0"/>
                        </a:spcAft>
                      </a:pPr>
                      <a:r>
                        <a:rPr lang="en-US" sz="900" b="1" dirty="0" err="1">
                          <a:solidFill>
                            <a:srgbClr val="000000"/>
                          </a:solidFill>
                          <a:latin typeface="Calibri"/>
                          <a:ea typeface="Times New Roman"/>
                          <a:cs typeface="Times New Roman"/>
                        </a:rPr>
                        <a:t>Eff</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0.307557398</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2.052518</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3.590305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4.519385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algn="ctr">
                        <a:lnSpc>
                          <a:spcPct val="115000"/>
                        </a:lnSpc>
                      </a:pPr>
                      <a:endParaRPr lang="en-US" sz="900" b="1" dirty="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dirty="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528">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S(AT)=I(T)^2*XL(T)</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104.45535</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104.4554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104.4554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104.4554</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S(AR)=I(R)^2*XL(R)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0.6627</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1.92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3.1212</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3.63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528">
                <a:tc>
                  <a:txBody>
                    <a:bodyPr/>
                    <a:lstStyle/>
                    <a:p>
                      <a:pPr marL="0" marR="0" algn="ctr">
                        <a:lnSpc>
                          <a:spcPct val="115000"/>
                        </a:lnSpc>
                        <a:spcBef>
                          <a:spcPts val="0"/>
                        </a:spcBef>
                        <a:spcAft>
                          <a:spcPts val="0"/>
                        </a:spcAft>
                      </a:pPr>
                      <a:r>
                        <a:rPr lang="en-US" sz="900" b="1" dirty="0" err="1">
                          <a:solidFill>
                            <a:srgbClr val="000000"/>
                          </a:solidFill>
                          <a:latin typeface="Calibri"/>
                          <a:ea typeface="Times New Roman"/>
                          <a:cs typeface="Times New Roman"/>
                        </a:rPr>
                        <a:t>Eff</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0.634433756</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1.838106</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2.988071</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3.475169</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algn="ctr">
                        <a:lnSpc>
                          <a:spcPct val="115000"/>
                        </a:lnSpc>
                      </a:pPr>
                      <a:endParaRPr lang="en-US" sz="900" b="1" dirty="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dirty="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dirty="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endParaRPr lang="en-US" sz="800">
                        <a:latin typeface="Calibri"/>
                        <a:ea typeface="Times New Roman"/>
                      </a:endParaRPr>
                    </a:p>
                  </a:txBody>
                  <a:tcPr marL="38045" marR="38045"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latin typeface="Calibri"/>
                          <a:ea typeface="Times New Roman"/>
                          <a:cs typeface="Times New Roman"/>
                        </a:rPr>
                        <a:t>P(AT)=I(T)^2*R(T)</a:t>
                      </a:r>
                      <a:endParaRPr lang="en-US" sz="900" b="1"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2.04687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2.04687</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2.04687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2.04687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10">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P(AR)=I(R)^2*R (R)</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0.0386575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0.112</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0.18207</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0.21175</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528">
                <a:tc>
                  <a:txBody>
                    <a:bodyPr/>
                    <a:lstStyle/>
                    <a:p>
                      <a:pPr marL="0" marR="0" algn="ctr">
                        <a:lnSpc>
                          <a:spcPct val="115000"/>
                        </a:lnSpc>
                        <a:spcBef>
                          <a:spcPts val="0"/>
                        </a:spcBef>
                        <a:spcAft>
                          <a:spcPts val="0"/>
                        </a:spcAft>
                      </a:pPr>
                      <a:r>
                        <a:rPr lang="en-US" sz="900" b="1" dirty="0">
                          <a:solidFill>
                            <a:srgbClr val="000000"/>
                          </a:solidFill>
                          <a:latin typeface="Calibri"/>
                          <a:ea typeface="Times New Roman"/>
                          <a:cs typeface="Times New Roman"/>
                        </a:rPr>
                        <a:t>EFF</a:t>
                      </a:r>
                      <a:endParaRPr lang="en-US" sz="900" b="1" dirty="0">
                        <a:latin typeface="Calibri"/>
                        <a:ea typeface="Calibri"/>
                        <a:cs typeface="Times New Roman"/>
                      </a:endParaRPr>
                    </a:p>
                  </a:txBody>
                  <a:tcPr marL="38045" marR="38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15000"/>
                        </a:lnSpc>
                        <a:spcBef>
                          <a:spcPts val="0"/>
                        </a:spcBef>
                        <a:spcAft>
                          <a:spcPts val="0"/>
                        </a:spcAft>
                      </a:pPr>
                      <a:r>
                        <a:rPr lang="en-US" sz="800">
                          <a:solidFill>
                            <a:srgbClr val="000000"/>
                          </a:solidFill>
                          <a:latin typeface="Calibri"/>
                          <a:ea typeface="Times New Roman"/>
                          <a:cs typeface="Times New Roman"/>
                        </a:rPr>
                        <a:t>1.8886153</a:t>
                      </a:r>
                      <a:endParaRPr lang="en-US" sz="80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5.471769</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8.895045</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dirty="0">
                          <a:solidFill>
                            <a:srgbClr val="000000"/>
                          </a:solidFill>
                          <a:latin typeface="Calibri"/>
                          <a:ea typeface="Times New Roman"/>
                          <a:cs typeface="Times New Roman"/>
                        </a:rPr>
                        <a:t>10.34506</a:t>
                      </a:r>
                      <a:endParaRPr lang="en-US" sz="800" dirty="0">
                        <a:latin typeface="Calibri"/>
                        <a:ea typeface="Calibri"/>
                        <a:cs typeface="Times New Roman"/>
                      </a:endParaRPr>
                    </a:p>
                  </a:txBody>
                  <a:tcPr marL="38045" marR="3804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Picture 23"/>
          <p:cNvPicPr>
            <a:picLocks noChangeAspect="1" noChangeArrowheads="1"/>
          </p:cNvPicPr>
          <p:nvPr/>
        </p:nvPicPr>
        <p:blipFill>
          <a:blip r:embed="rId3" cstate="print"/>
          <a:srcRect/>
          <a:stretch>
            <a:fillRect/>
          </a:stretch>
        </p:blipFill>
        <p:spPr bwMode="auto">
          <a:xfrm>
            <a:off x="3962400" y="2286000"/>
            <a:ext cx="5334000" cy="40005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0102.jpg"/>
          <p:cNvPicPr>
            <a:picLocks noGrp="1" noChangeAspect="1"/>
          </p:cNvPicPr>
          <p:nvPr>
            <p:ph idx="1"/>
          </p:nvPr>
        </p:nvPicPr>
        <p:blipFill>
          <a:blip r:embed="rId2" cstate="print"/>
          <a:stretch>
            <a:fillRect/>
          </a:stretch>
        </p:blipFill>
        <p:spPr>
          <a:xfrm>
            <a:off x="2667000" y="1447800"/>
            <a:ext cx="4179093" cy="2786062"/>
          </a:xfrm>
        </p:spPr>
      </p:pic>
      <p:sp>
        <p:nvSpPr>
          <p:cNvPr id="3" name="Title 2"/>
          <p:cNvSpPr>
            <a:spLocks noGrp="1"/>
          </p:cNvSpPr>
          <p:nvPr>
            <p:ph type="title"/>
          </p:nvPr>
        </p:nvSpPr>
        <p:spPr/>
        <p:txBody>
          <a:bodyPr/>
          <a:lstStyle/>
          <a:p>
            <a:r>
              <a:rPr lang="en-US" dirty="0" smtClean="0"/>
              <a:t>Transmitting Circuit</a:t>
            </a:r>
            <a:endParaRPr lang="en-US" dirty="0"/>
          </a:p>
        </p:txBody>
      </p:sp>
      <p:grpSp>
        <p:nvGrpSpPr>
          <p:cNvPr id="19" name="Group 18"/>
          <p:cNvGrpSpPr/>
          <p:nvPr/>
        </p:nvGrpSpPr>
        <p:grpSpPr>
          <a:xfrm>
            <a:off x="2590800" y="1905000"/>
            <a:ext cx="4648200" cy="2514600"/>
            <a:chOff x="2590800" y="1905000"/>
            <a:chExt cx="4648200" cy="2514600"/>
          </a:xfrm>
        </p:grpSpPr>
        <p:sp>
          <p:nvSpPr>
            <p:cNvPr id="5" name="Oval 4"/>
            <p:cNvSpPr/>
            <p:nvPr/>
          </p:nvSpPr>
          <p:spPr>
            <a:xfrm>
              <a:off x="4876800" y="2895600"/>
              <a:ext cx="236220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667000" y="3429000"/>
              <a:ext cx="22098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590800" y="1905000"/>
              <a:ext cx="236220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609600" y="2438400"/>
            <a:ext cx="1752600" cy="646331"/>
          </a:xfrm>
          <a:prstGeom prst="rect">
            <a:avLst/>
          </a:prstGeom>
          <a:noFill/>
        </p:spPr>
        <p:txBody>
          <a:bodyPr wrap="square" rtlCol="0">
            <a:spAutoFit/>
          </a:bodyPr>
          <a:lstStyle/>
          <a:p>
            <a:r>
              <a:rPr lang="en-US" dirty="0" smtClean="0"/>
              <a:t>Frequency Generator</a:t>
            </a:r>
            <a:endParaRPr lang="en-US" dirty="0"/>
          </a:p>
        </p:txBody>
      </p:sp>
      <p:sp>
        <p:nvSpPr>
          <p:cNvPr id="10" name="TextBox 9"/>
          <p:cNvSpPr txBox="1"/>
          <p:nvPr/>
        </p:nvSpPr>
        <p:spPr>
          <a:xfrm>
            <a:off x="5181600" y="4572000"/>
            <a:ext cx="1835759" cy="369332"/>
          </a:xfrm>
          <a:prstGeom prst="rect">
            <a:avLst/>
          </a:prstGeom>
          <a:noFill/>
        </p:spPr>
        <p:txBody>
          <a:bodyPr wrap="none" rtlCol="0">
            <a:spAutoFit/>
          </a:bodyPr>
          <a:lstStyle/>
          <a:p>
            <a:r>
              <a:rPr lang="en-US" dirty="0" smtClean="0"/>
              <a:t>Class A-B amp</a:t>
            </a:r>
            <a:endParaRPr lang="en-US" dirty="0"/>
          </a:p>
        </p:txBody>
      </p:sp>
      <p:sp>
        <p:nvSpPr>
          <p:cNvPr id="11" name="TextBox 10"/>
          <p:cNvSpPr txBox="1"/>
          <p:nvPr/>
        </p:nvSpPr>
        <p:spPr>
          <a:xfrm>
            <a:off x="2819400" y="4495800"/>
            <a:ext cx="1676400" cy="381000"/>
          </a:xfrm>
          <a:prstGeom prst="rect">
            <a:avLst/>
          </a:prstGeom>
          <a:noFill/>
        </p:spPr>
        <p:txBody>
          <a:bodyPr wrap="square" rtlCol="0">
            <a:spAutoFit/>
          </a:bodyPr>
          <a:lstStyle/>
          <a:p>
            <a:r>
              <a:rPr lang="en-US" dirty="0" smtClean="0"/>
              <a:t>Pre-Amp</a:t>
            </a:r>
            <a:endParaRPr lang="en-US" dirty="0"/>
          </a:p>
        </p:txBody>
      </p:sp>
      <p:cxnSp>
        <p:nvCxnSpPr>
          <p:cNvPr id="13" name="Straight Arrow Connector 12"/>
          <p:cNvCxnSpPr/>
          <p:nvPr/>
        </p:nvCxnSpPr>
        <p:spPr>
          <a:xfrm>
            <a:off x="2057400" y="25908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flipH="1" flipV="1">
            <a:off x="4038600" y="4267200"/>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V="1">
            <a:off x="6819900" y="4381500"/>
            <a:ext cx="2286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0104.jpg"/>
          <p:cNvPicPr>
            <a:picLocks noGrp="1" noChangeAspect="1"/>
          </p:cNvPicPr>
          <p:nvPr>
            <p:ph idx="1"/>
          </p:nvPr>
        </p:nvPicPr>
        <p:blipFill>
          <a:blip r:embed="rId2" cstate="print"/>
          <a:stretch>
            <a:fillRect/>
          </a:stretch>
        </p:blipFill>
        <p:spPr>
          <a:xfrm>
            <a:off x="1600200" y="1447800"/>
            <a:ext cx="5528072" cy="3685381"/>
          </a:xfrm>
        </p:spPr>
      </p:pic>
      <p:sp>
        <p:nvSpPr>
          <p:cNvPr id="3" name="Title 2"/>
          <p:cNvSpPr>
            <a:spLocks noGrp="1"/>
          </p:cNvSpPr>
          <p:nvPr>
            <p:ph type="title"/>
          </p:nvPr>
        </p:nvSpPr>
        <p:spPr/>
        <p:txBody>
          <a:bodyPr/>
          <a:lstStyle/>
          <a:p>
            <a:r>
              <a:rPr lang="en-US" dirty="0" smtClean="0"/>
              <a:t>Receiving Circuit</a:t>
            </a:r>
            <a:endParaRPr lang="en-US" dirty="0"/>
          </a:p>
        </p:txBody>
      </p:sp>
      <p:sp>
        <p:nvSpPr>
          <p:cNvPr id="5" name="TextBox 4"/>
          <p:cNvSpPr txBox="1"/>
          <p:nvPr/>
        </p:nvSpPr>
        <p:spPr>
          <a:xfrm>
            <a:off x="5715000" y="2209800"/>
            <a:ext cx="3048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 name="TextBox 5"/>
          <p:cNvSpPr txBox="1"/>
          <p:nvPr/>
        </p:nvSpPr>
        <p:spPr>
          <a:xfrm>
            <a:off x="6019800" y="4267200"/>
            <a:ext cx="330540" cy="369332"/>
          </a:xfrm>
          <a:prstGeom prst="rect">
            <a:avLst/>
          </a:prstGeom>
          <a:noFill/>
        </p:spPr>
        <p:txBody>
          <a:bodyPr wrap="non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2</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TextBox 6"/>
          <p:cNvSpPr txBox="1"/>
          <p:nvPr/>
        </p:nvSpPr>
        <p:spPr>
          <a:xfrm>
            <a:off x="2819400" y="3962400"/>
            <a:ext cx="330540" cy="369332"/>
          </a:xfrm>
          <a:prstGeom prst="rect">
            <a:avLst/>
          </a:prstGeom>
          <a:noFill/>
        </p:spPr>
        <p:txBody>
          <a:bodyPr wrap="non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3</a:t>
            </a:r>
            <a:endParaRPr lang="en-US" dirty="0"/>
          </a:p>
        </p:txBody>
      </p:sp>
      <p:sp>
        <p:nvSpPr>
          <p:cNvPr id="8" name="TextBox 7"/>
          <p:cNvSpPr txBox="1"/>
          <p:nvPr/>
        </p:nvSpPr>
        <p:spPr>
          <a:xfrm>
            <a:off x="4191000" y="2438400"/>
            <a:ext cx="330540" cy="369332"/>
          </a:xfrm>
          <a:prstGeom prst="rect">
            <a:avLst/>
          </a:prstGeom>
          <a:noFill/>
        </p:spPr>
        <p:txBody>
          <a:bodyPr wrap="non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4</a:t>
            </a:r>
            <a:endParaRPr lang="en-US" dirty="0"/>
          </a:p>
        </p:txBody>
      </p:sp>
      <p:sp>
        <p:nvSpPr>
          <p:cNvPr id="9" name="TextBox 8"/>
          <p:cNvSpPr txBox="1"/>
          <p:nvPr/>
        </p:nvSpPr>
        <p:spPr>
          <a:xfrm>
            <a:off x="5638800" y="5410200"/>
            <a:ext cx="2590800" cy="1200329"/>
          </a:xfrm>
          <a:prstGeom prst="rect">
            <a:avLst/>
          </a:prstGeom>
          <a:noFill/>
        </p:spPr>
        <p:txBody>
          <a:bodyPr wrap="square" rtlCol="0">
            <a:spAutoFit/>
          </a:bodyPr>
          <a:lstStyle/>
          <a:p>
            <a:pPr marL="342900" indent="-342900">
              <a:buFont typeface="+mj-lt"/>
              <a:buAutoNum type="arabicPeriod"/>
            </a:pPr>
            <a:r>
              <a:rPr lang="en-US" dirty="0" smtClean="0"/>
              <a:t>Tuning Capacitor</a:t>
            </a:r>
          </a:p>
          <a:p>
            <a:pPr marL="342900" indent="-342900">
              <a:buFont typeface="+mj-lt"/>
              <a:buAutoNum type="arabicPeriod"/>
            </a:pPr>
            <a:r>
              <a:rPr lang="en-US" dirty="0" smtClean="0"/>
              <a:t>R</a:t>
            </a:r>
            <a:r>
              <a:rPr lang="en-US" dirty="0" smtClean="0"/>
              <a:t>x </a:t>
            </a:r>
            <a:r>
              <a:rPr lang="en-US" dirty="0" smtClean="0"/>
              <a:t>Coil </a:t>
            </a:r>
          </a:p>
          <a:p>
            <a:pPr marL="342900" indent="-342900">
              <a:buFont typeface="+mj-lt"/>
              <a:buAutoNum type="arabicPeriod"/>
            </a:pPr>
            <a:r>
              <a:rPr lang="en-US" dirty="0" smtClean="0"/>
              <a:t>Battery charging</a:t>
            </a:r>
          </a:p>
          <a:p>
            <a:pPr marL="342900" indent="-342900">
              <a:buFont typeface="+mj-lt"/>
              <a:buAutoNum type="arabicPeriod"/>
            </a:pPr>
            <a:r>
              <a:rPr lang="en-US" dirty="0" smtClean="0"/>
              <a:t>LED indicator</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Recently there has been an increase in independent electrical devices such as cell phones, laptops, and PDA’s. These devices all require recharging at some point and thus have created an interest in wireless energy transfer.  The goal is to create a truly wireless system to transmit energy.</a:t>
            </a:r>
            <a:endParaRPr lang="en-US" dirty="0"/>
          </a:p>
        </p:txBody>
      </p:sp>
      <p:pic>
        <p:nvPicPr>
          <p:cNvPr id="15362" name="Picture 2" descr="http://t2.gstatic.com/images?q=tbn:ANd9GcSttkQ_0b7Pp6NB-8drnt6SzFoMK4rXcwWsU-4BGlqh0VN0tf4v"/>
          <p:cNvPicPr>
            <a:picLocks noChangeAspect="1" noChangeArrowheads="1"/>
          </p:cNvPicPr>
          <p:nvPr/>
        </p:nvPicPr>
        <p:blipFill>
          <a:blip r:embed="rId2" cstate="print"/>
          <a:srcRect/>
          <a:stretch>
            <a:fillRect/>
          </a:stretch>
        </p:blipFill>
        <p:spPr bwMode="auto">
          <a:xfrm>
            <a:off x="6019800" y="4343400"/>
            <a:ext cx="2152650" cy="2124075"/>
          </a:xfrm>
          <a:prstGeom prst="rect">
            <a:avLst/>
          </a:prstGeom>
          <a:noFill/>
        </p:spPr>
      </p:pic>
      <p:sp>
        <p:nvSpPr>
          <p:cNvPr id="3" name="Title 2"/>
          <p:cNvSpPr>
            <a:spLocks noGrp="1"/>
          </p:cNvSpPr>
          <p:nvPr>
            <p:ph type="title"/>
          </p:nvPr>
        </p:nvSpPr>
        <p:spPr/>
        <p:txBody>
          <a:bodyPr/>
          <a:lstStyle/>
          <a:p>
            <a:r>
              <a:rPr lang="en-US" dirty="0" smtClean="0"/>
              <a:t>Wireless Energy Transfer</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0101.jpg"/>
          <p:cNvPicPr>
            <a:picLocks noGrp="1" noChangeAspect="1"/>
          </p:cNvPicPr>
          <p:nvPr>
            <p:ph idx="1"/>
          </p:nvPr>
        </p:nvPicPr>
        <p:blipFill>
          <a:blip r:embed="rId2" cstate="print"/>
          <a:stretch>
            <a:fillRect/>
          </a:stretch>
        </p:blipFill>
        <p:spPr>
          <a:xfrm>
            <a:off x="3048000" y="1447800"/>
            <a:ext cx="5451872" cy="3634581"/>
          </a:xfrm>
        </p:spPr>
      </p:pic>
      <p:sp>
        <p:nvSpPr>
          <p:cNvPr id="3" name="Title 2"/>
          <p:cNvSpPr>
            <a:spLocks noGrp="1"/>
          </p:cNvSpPr>
          <p:nvPr>
            <p:ph type="title"/>
          </p:nvPr>
        </p:nvSpPr>
        <p:spPr/>
        <p:txBody>
          <a:bodyPr>
            <a:normAutofit/>
          </a:bodyPr>
          <a:lstStyle/>
          <a:p>
            <a:r>
              <a:rPr lang="en-US" dirty="0" smtClean="0"/>
              <a:t>Oscilloscope</a:t>
            </a:r>
            <a:endParaRPr lang="en-US" dirty="0"/>
          </a:p>
        </p:txBody>
      </p:sp>
      <p:sp>
        <p:nvSpPr>
          <p:cNvPr id="6" name="TextBox 5"/>
          <p:cNvSpPr txBox="1"/>
          <p:nvPr/>
        </p:nvSpPr>
        <p:spPr>
          <a:xfrm>
            <a:off x="381000" y="2362200"/>
            <a:ext cx="2819400" cy="1477328"/>
          </a:xfrm>
          <a:prstGeom prst="rect">
            <a:avLst/>
          </a:prstGeom>
          <a:noFill/>
        </p:spPr>
        <p:txBody>
          <a:bodyPr wrap="square" rtlCol="0">
            <a:spAutoFit/>
          </a:bodyPr>
          <a:lstStyle/>
          <a:p>
            <a:r>
              <a:rPr lang="en-US" dirty="0" smtClean="0"/>
              <a:t>Yellow – Wave from frequency Generator</a:t>
            </a:r>
          </a:p>
          <a:p>
            <a:endParaRPr lang="en-US" dirty="0" smtClean="0"/>
          </a:p>
          <a:p>
            <a:r>
              <a:rPr lang="en-US" dirty="0" smtClean="0"/>
              <a:t>Blue – Output wave to transmitting coil</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cb.jpg"/>
          <p:cNvPicPr>
            <a:picLocks noGrp="1" noChangeAspect="1"/>
          </p:cNvPicPr>
          <p:nvPr>
            <p:ph idx="1"/>
          </p:nvPr>
        </p:nvPicPr>
        <p:blipFill>
          <a:blip r:embed="rId2" cstate="print"/>
          <a:stretch>
            <a:fillRect/>
          </a:stretch>
        </p:blipFill>
        <p:spPr>
          <a:xfrm>
            <a:off x="1447800" y="1447800"/>
            <a:ext cx="5943600" cy="3962400"/>
          </a:xfrm>
        </p:spPr>
      </p:pic>
      <p:sp>
        <p:nvSpPr>
          <p:cNvPr id="3" name="Title 2"/>
          <p:cNvSpPr>
            <a:spLocks noGrp="1"/>
          </p:cNvSpPr>
          <p:nvPr>
            <p:ph type="title"/>
          </p:nvPr>
        </p:nvSpPr>
        <p:spPr/>
        <p:txBody>
          <a:bodyPr/>
          <a:lstStyle/>
          <a:p>
            <a:r>
              <a:rPr lang="en-US" dirty="0" smtClean="0"/>
              <a:t>PCB’s</a:t>
            </a:r>
            <a:endParaRPr lang="en-US" dirty="0"/>
          </a:p>
        </p:txBody>
      </p:sp>
      <p:sp>
        <p:nvSpPr>
          <p:cNvPr id="5" name="TextBox 4"/>
          <p:cNvSpPr txBox="1"/>
          <p:nvPr/>
        </p:nvSpPr>
        <p:spPr>
          <a:xfrm>
            <a:off x="1524000" y="5638800"/>
            <a:ext cx="6096000" cy="646331"/>
          </a:xfrm>
          <a:prstGeom prst="rect">
            <a:avLst/>
          </a:prstGeom>
          <a:noFill/>
        </p:spPr>
        <p:txBody>
          <a:bodyPr wrap="square" rtlCol="0">
            <a:spAutoFit/>
          </a:bodyPr>
          <a:lstStyle/>
          <a:p>
            <a:pPr algn="ctr"/>
            <a:r>
              <a:rPr lang="en-US" dirty="0" smtClean="0"/>
              <a:t>Transmitter and receiver circuit respectively from left to right</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90600" y="2590800"/>
            <a:ext cx="6858000" cy="1066800"/>
          </a:xfrm>
        </p:spPr>
        <p:txBody>
          <a:bodyPr/>
          <a:lstStyle/>
          <a:p>
            <a:r>
              <a:rPr lang="en-US" sz="1800" dirty="0" smtClean="0">
                <a:hlinkClick r:id="rId2"/>
              </a:rPr>
              <a:t>http://www.youtube.com/watch?v=w1LuKNIOqN8</a:t>
            </a:r>
            <a:endParaRPr lang="en-US" sz="1800" dirty="0" smtClean="0"/>
          </a:p>
          <a:p>
            <a:pPr>
              <a:buNone/>
            </a:pPr>
            <a:endParaRPr lang="en-US" dirty="0"/>
          </a:p>
        </p:txBody>
      </p:sp>
      <p:sp>
        <p:nvSpPr>
          <p:cNvPr id="3" name="Title 2"/>
          <p:cNvSpPr>
            <a:spLocks noGrp="1"/>
          </p:cNvSpPr>
          <p:nvPr>
            <p:ph type="title"/>
          </p:nvPr>
        </p:nvSpPr>
        <p:spPr/>
        <p:txBody>
          <a:bodyPr/>
          <a:lstStyle/>
          <a:p>
            <a:r>
              <a:rPr lang="en-US" dirty="0" smtClean="0"/>
              <a:t>Entire Circuit Demo</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86200" y="1371600"/>
            <a:ext cx="4800600" cy="3319272"/>
          </a:xfrm>
        </p:spPr>
        <p:txBody>
          <a:bodyPr/>
          <a:lstStyle/>
          <a:p>
            <a:r>
              <a:rPr lang="en-US" dirty="0" smtClean="0"/>
              <a:t>Heated transistors</a:t>
            </a:r>
          </a:p>
          <a:p>
            <a:r>
              <a:rPr lang="en-US" dirty="0" smtClean="0"/>
              <a:t>Coil sizing</a:t>
            </a:r>
          </a:p>
          <a:p>
            <a:r>
              <a:rPr lang="en-US" dirty="0" smtClean="0"/>
              <a:t>High Frequency (parts)</a:t>
            </a:r>
          </a:p>
          <a:p>
            <a:r>
              <a:rPr lang="en-US" dirty="0" smtClean="0"/>
              <a:t>PCB’s</a:t>
            </a:r>
          </a:p>
          <a:p>
            <a:r>
              <a:rPr lang="en-US" dirty="0" smtClean="0"/>
              <a:t>Resonating coils</a:t>
            </a:r>
          </a:p>
          <a:p>
            <a:r>
              <a:rPr lang="en-US" dirty="0" smtClean="0"/>
              <a:t>Optimal efficiency</a:t>
            </a:r>
          </a:p>
          <a:p>
            <a:r>
              <a:rPr lang="en-US" dirty="0" smtClean="0"/>
              <a:t>Battery selection</a:t>
            </a:r>
          </a:p>
          <a:p>
            <a:pPr>
              <a:buNone/>
            </a:pPr>
            <a:endParaRPr lang="en-US" dirty="0"/>
          </a:p>
        </p:txBody>
      </p:sp>
      <p:sp>
        <p:nvSpPr>
          <p:cNvPr id="3" name="Title 2"/>
          <p:cNvSpPr>
            <a:spLocks noGrp="1"/>
          </p:cNvSpPr>
          <p:nvPr>
            <p:ph type="title"/>
          </p:nvPr>
        </p:nvSpPr>
        <p:spPr/>
        <p:txBody>
          <a:bodyPr>
            <a:normAutofit/>
          </a:bodyPr>
          <a:lstStyle/>
          <a:p>
            <a:r>
              <a:rPr lang="en-US" dirty="0" smtClean="0"/>
              <a:t>Problems Encountered</a:t>
            </a:r>
            <a:endParaRPr lang="en-US" dirty="0"/>
          </a:p>
        </p:txBody>
      </p:sp>
      <p:pic>
        <p:nvPicPr>
          <p:cNvPr id="36866" name="Picture 2" descr="http://www.safetyshop.com/resources/product_images/detail/W02C.jpg"/>
          <p:cNvPicPr>
            <a:picLocks noChangeAspect="1" noChangeArrowheads="1"/>
          </p:cNvPicPr>
          <p:nvPr/>
        </p:nvPicPr>
        <p:blipFill>
          <a:blip r:embed="rId2" cstate="print"/>
          <a:srcRect/>
          <a:stretch>
            <a:fillRect/>
          </a:stretch>
        </p:blipFill>
        <p:spPr bwMode="auto">
          <a:xfrm>
            <a:off x="1447800" y="1676400"/>
            <a:ext cx="1419225" cy="1428750"/>
          </a:xfrm>
          <a:prstGeom prst="rect">
            <a:avLst/>
          </a:prstGeom>
          <a:noFill/>
        </p:spPr>
      </p:pic>
      <p:pic>
        <p:nvPicPr>
          <p:cNvPr id="36868" name="Picture 4" descr="http://www.pinehilltrailersales.com/img/parts/large/SAWS204-OSL-sign.jpg"/>
          <p:cNvPicPr>
            <a:picLocks noChangeAspect="1" noChangeArrowheads="1"/>
          </p:cNvPicPr>
          <p:nvPr/>
        </p:nvPicPr>
        <p:blipFill>
          <a:blip r:embed="rId3" cstate="print"/>
          <a:srcRect/>
          <a:stretch>
            <a:fillRect/>
          </a:stretch>
        </p:blipFill>
        <p:spPr bwMode="auto">
          <a:xfrm>
            <a:off x="6096000" y="5257800"/>
            <a:ext cx="2667000" cy="1020445"/>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6096000" cy="880872"/>
          </a:xfrm>
        </p:spPr>
        <p:txBody>
          <a:bodyPr/>
          <a:lstStyle/>
          <a:p>
            <a:r>
              <a:rPr lang="en-US" sz="1800" dirty="0" smtClean="0"/>
              <a:t>Project Budget: $300</a:t>
            </a:r>
          </a:p>
          <a:p>
            <a:endParaRPr lang="en-US" dirty="0"/>
          </a:p>
        </p:txBody>
      </p:sp>
      <p:sp>
        <p:nvSpPr>
          <p:cNvPr id="3" name="Title 2"/>
          <p:cNvSpPr>
            <a:spLocks noGrp="1"/>
          </p:cNvSpPr>
          <p:nvPr>
            <p:ph type="title"/>
          </p:nvPr>
        </p:nvSpPr>
        <p:spPr/>
        <p:txBody>
          <a:bodyPr/>
          <a:lstStyle/>
          <a:p>
            <a:r>
              <a:rPr lang="en-US" dirty="0" smtClean="0"/>
              <a:t>Budget</a:t>
            </a:r>
            <a:endParaRPr lang="en-US" dirty="0"/>
          </a:p>
        </p:txBody>
      </p:sp>
      <p:graphicFrame>
        <p:nvGraphicFramePr>
          <p:cNvPr id="6" name="Table 5"/>
          <p:cNvGraphicFramePr>
            <a:graphicFrameLocks noGrp="1"/>
          </p:cNvGraphicFramePr>
          <p:nvPr/>
        </p:nvGraphicFramePr>
        <p:xfrm>
          <a:off x="457200" y="1828801"/>
          <a:ext cx="8382002" cy="4876796"/>
        </p:xfrm>
        <a:graphic>
          <a:graphicData uri="http://schemas.openxmlformats.org/drawingml/2006/table">
            <a:tbl>
              <a:tblPr/>
              <a:tblGrid>
                <a:gridCol w="3845859"/>
                <a:gridCol w="1824318"/>
                <a:gridCol w="1183341"/>
                <a:gridCol w="1528484"/>
              </a:tblGrid>
              <a:tr h="357031">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Part</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Cost/unit($)</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Quantity</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Total </a:t>
                      </a:r>
                      <a:r>
                        <a:rPr lang="en-US" sz="1400" b="1" dirty="0" smtClean="0">
                          <a:solidFill>
                            <a:srgbClr val="000000"/>
                          </a:solidFill>
                          <a:latin typeface="Calibri"/>
                          <a:ea typeface="Times New Roman"/>
                          <a:cs typeface="Calibri"/>
                        </a:rPr>
                        <a:t>Price ($)</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LM 7171</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2.53</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2.53</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AD9851</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21.06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21.06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Magnet Wire</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20</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20</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MJE15032</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1.37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1.37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MJE15033</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1.37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1.37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POWER SOURCE</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25</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25</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ECS-100A 10MHz Crystal</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1.88</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3.76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AD-9851-BRSZ Frequency </a:t>
                      </a:r>
                      <a:r>
                        <a:rPr lang="en-US" sz="1200" dirty="0" err="1">
                          <a:solidFill>
                            <a:srgbClr val="000000"/>
                          </a:solidFill>
                          <a:latin typeface="Calibri"/>
                          <a:ea typeface="Times New Roman"/>
                          <a:cs typeface="Calibri"/>
                        </a:rPr>
                        <a:t>Synth</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21.06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42.12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LM-7171 High Speed Op Amp</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2.83</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5.66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PIC 18F4620 Microcontroller</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7.68</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7.68</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611">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LM-7815CT 15V Voltage Regulator</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0.6</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Diodes(MUR-110,1N753A)</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0.43</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5.16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Transistors (MJE15032/33) </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1.37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6</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8.22</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Resistors</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0.07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10</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Capacitors</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0.07</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5</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0.35</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LEDs</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0.21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1</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0.21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Transistor Heatsink</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0.5</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2</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1</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697">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 </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rgbClr val="000000"/>
                          </a:solidFill>
                          <a:latin typeface="Calibri"/>
                          <a:ea typeface="Times New Roman"/>
                          <a:cs typeface="Calibri"/>
                        </a:rPr>
                        <a:t> </a:t>
                      </a:r>
                      <a:endParaRPr lang="en-US" sz="120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 </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latin typeface="Calibri"/>
                          <a:ea typeface="Times New Roman"/>
                          <a:cs typeface="Calibri"/>
                        </a:rPr>
                        <a:t> </a:t>
                      </a:r>
                      <a:endParaRPr lang="en-US" sz="12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305">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Total</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108.03</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 </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a:txBody>
                    <a:bodyPr/>
                    <a:lstStyle/>
                    <a:p>
                      <a:pPr marL="0" marR="0" algn="ctr">
                        <a:lnSpc>
                          <a:spcPct val="115000"/>
                        </a:lnSpc>
                        <a:spcBef>
                          <a:spcPts val="0"/>
                        </a:spcBef>
                        <a:spcAft>
                          <a:spcPts val="0"/>
                        </a:spcAft>
                      </a:pPr>
                      <a:r>
                        <a:rPr lang="en-US" sz="1400" b="1" dirty="0">
                          <a:solidFill>
                            <a:srgbClr val="000000"/>
                          </a:solidFill>
                          <a:latin typeface="Calibri"/>
                          <a:ea typeface="Times New Roman"/>
                          <a:cs typeface="Calibri"/>
                        </a:rPr>
                        <a:t>147.39</a:t>
                      </a:r>
                      <a:endParaRPr lang="en-US" sz="1400" dirty="0">
                        <a:latin typeface="Calibri"/>
                        <a:ea typeface="Calibri"/>
                        <a:cs typeface="Arial"/>
                      </a:endParaRPr>
                    </a:p>
                  </a:txBody>
                  <a:tcPr marL="65713" marR="657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Experiment within a flesh-like substance. Ballistic gel.</a:t>
            </a:r>
          </a:p>
          <a:p>
            <a:r>
              <a:rPr lang="en-US" dirty="0" smtClean="0"/>
              <a:t>Outsource PCB’s and reduce size.</a:t>
            </a:r>
          </a:p>
          <a:p>
            <a:r>
              <a:rPr lang="en-US" dirty="0" smtClean="0"/>
              <a:t>Experiment more with transistor heating and develop ways to prevent overheating.  </a:t>
            </a:r>
          </a:p>
          <a:p>
            <a:r>
              <a:rPr lang="en-US" dirty="0" smtClean="0"/>
              <a:t>Put entire circuit into a portable package. </a:t>
            </a:r>
          </a:p>
          <a:p>
            <a:r>
              <a:rPr lang="en-US" dirty="0" smtClean="0"/>
              <a:t>More efficient transmission of power</a:t>
            </a:r>
          </a:p>
          <a:p>
            <a:endParaRPr lang="en-US" dirty="0"/>
          </a:p>
        </p:txBody>
      </p:sp>
      <p:sp>
        <p:nvSpPr>
          <p:cNvPr id="3" name="Title 2"/>
          <p:cNvSpPr>
            <a:spLocks noGrp="1"/>
          </p:cNvSpPr>
          <p:nvPr>
            <p:ph type="title"/>
          </p:nvPr>
        </p:nvSpPr>
        <p:spPr/>
        <p:txBody>
          <a:bodyPr/>
          <a:lstStyle/>
          <a:p>
            <a:r>
              <a:rPr lang="en-US" dirty="0" smtClean="0"/>
              <a:t>Future Work</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buNone/>
            </a:pPr>
            <a:r>
              <a:rPr lang="en-US" dirty="0" smtClean="0"/>
              <a:t>  We were able to create a stand alone circuit that could transfer energy wirelessly. We can charge a battery to a little over three volts at a distance of about two feet. We were able to do this with a receiving coil that we feel could be small enough to fit into the human body. PCB’s were designed and created but unfortunately we could not get them to work correctly. With the increased demand for battery charging within not only medical devices but also PDA’s, laptops and cell phones, wireless energy transfer will continue to be researched and developed. </a:t>
            </a:r>
            <a:endParaRPr lang="en-US" dirty="0"/>
          </a:p>
        </p:txBody>
      </p:sp>
      <p:sp>
        <p:nvSpPr>
          <p:cNvPr id="3" name="Title 2"/>
          <p:cNvSpPr>
            <a:spLocks noGrp="1"/>
          </p:cNvSpPr>
          <p:nvPr>
            <p:ph type="title"/>
          </p:nvPr>
        </p:nvSpPr>
        <p:spPr/>
        <p:txBody>
          <a:bodyPr/>
          <a:lstStyle/>
          <a:p>
            <a:r>
              <a:rPr lang="en-US" dirty="0" smtClean="0"/>
              <a:t>Summary</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1566672"/>
          </a:xfrm>
        </p:spPr>
        <p:txBody>
          <a:bodyPr>
            <a:normAutofit/>
          </a:bodyPr>
          <a:lstStyle/>
          <a:p>
            <a:pPr>
              <a:buNone/>
            </a:pPr>
            <a:r>
              <a:rPr lang="en-US" dirty="0" smtClean="0"/>
              <a:t>  This semester our group has concentrated on reducing the size of our circuit in the hopes of implementing it into the human body. </a:t>
            </a:r>
            <a:endParaRPr lang="en-US" dirty="0"/>
          </a:p>
        </p:txBody>
      </p:sp>
      <p:sp>
        <p:nvSpPr>
          <p:cNvPr id="3" name="Title 2"/>
          <p:cNvSpPr>
            <a:spLocks noGrp="1"/>
          </p:cNvSpPr>
          <p:nvPr>
            <p:ph type="title"/>
          </p:nvPr>
        </p:nvSpPr>
        <p:spPr/>
        <p:txBody>
          <a:bodyPr/>
          <a:lstStyle/>
          <a:p>
            <a:r>
              <a:rPr lang="en-US" dirty="0" smtClean="0"/>
              <a:t>Medical Devices</a:t>
            </a:r>
            <a:endParaRPr lang="en-US" dirty="0"/>
          </a:p>
        </p:txBody>
      </p:sp>
      <p:pic>
        <p:nvPicPr>
          <p:cNvPr id="1026" name="Picture 2" descr="http://www.nlm.nih.gov/medlineplus/ency/images/ency/fullsize/19566.jpg"/>
          <p:cNvPicPr>
            <a:picLocks noChangeAspect="1" noChangeArrowheads="1"/>
          </p:cNvPicPr>
          <p:nvPr/>
        </p:nvPicPr>
        <p:blipFill>
          <a:blip r:embed="rId2" cstate="print"/>
          <a:srcRect/>
          <a:stretch>
            <a:fillRect/>
          </a:stretch>
        </p:blipFill>
        <p:spPr bwMode="auto">
          <a:xfrm>
            <a:off x="3962400" y="3276600"/>
            <a:ext cx="3810000" cy="304800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Create a system of receiver and antennae to show wireless energy transfer through magnetic resonance coupling.</a:t>
            </a:r>
          </a:p>
          <a:p>
            <a:r>
              <a:rPr lang="en-US" dirty="0" smtClean="0"/>
              <a:t>Create smaller coils – mainly on receiving antennae</a:t>
            </a:r>
          </a:p>
          <a:p>
            <a:r>
              <a:rPr lang="en-US" dirty="0" smtClean="0"/>
              <a:t>Find a way to use alternate power sources instead of frequency generator.</a:t>
            </a:r>
          </a:p>
          <a:p>
            <a:r>
              <a:rPr lang="en-US" dirty="0" smtClean="0"/>
              <a:t>Develop a stand alone system that is user friendly and portable.</a:t>
            </a:r>
          </a:p>
          <a:p>
            <a:r>
              <a:rPr lang="en-US" dirty="0" smtClean="0"/>
              <a:t>Charge medical devices such as a battery safely and efficiently.</a:t>
            </a:r>
          </a:p>
          <a:p>
            <a:endParaRPr lang="en-US" dirty="0"/>
          </a:p>
        </p:txBody>
      </p:sp>
      <p:sp>
        <p:nvSpPr>
          <p:cNvPr id="3" name="Title 2"/>
          <p:cNvSpPr>
            <a:spLocks noGrp="1"/>
          </p:cNvSpPr>
          <p:nvPr>
            <p:ph type="title"/>
          </p:nvPr>
        </p:nvSpPr>
        <p:spPr/>
        <p:txBody>
          <a:bodyPr/>
          <a:lstStyle/>
          <a:p>
            <a:r>
              <a:rPr lang="en-US" dirty="0" smtClean="0"/>
              <a:t>Requirements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psychologytoday.com/files/u57/breaking-glass.jpg"/>
          <p:cNvPicPr>
            <a:picLocks noChangeAspect="1" noChangeArrowheads="1"/>
          </p:cNvPicPr>
          <p:nvPr/>
        </p:nvPicPr>
        <p:blipFill>
          <a:blip r:embed="rId2" cstate="print"/>
          <a:srcRect/>
          <a:stretch>
            <a:fillRect/>
          </a:stretch>
        </p:blipFill>
        <p:spPr bwMode="auto">
          <a:xfrm>
            <a:off x="0" y="1371600"/>
            <a:ext cx="3274924" cy="4343400"/>
          </a:xfrm>
          <a:prstGeom prst="rect">
            <a:avLst/>
          </a:prstGeom>
          <a:noFill/>
        </p:spPr>
      </p:pic>
      <p:sp>
        <p:nvSpPr>
          <p:cNvPr id="2" name="Content Placeholder 1"/>
          <p:cNvSpPr>
            <a:spLocks noGrp="1"/>
          </p:cNvSpPr>
          <p:nvPr>
            <p:ph idx="1"/>
          </p:nvPr>
        </p:nvSpPr>
        <p:spPr>
          <a:xfrm>
            <a:off x="2514600" y="1481328"/>
            <a:ext cx="6172200" cy="4525963"/>
          </a:xfrm>
        </p:spPr>
        <p:txBody>
          <a:bodyPr>
            <a:normAutofit lnSpcReduction="10000"/>
          </a:bodyPr>
          <a:lstStyle/>
          <a:p>
            <a:r>
              <a:rPr lang="en-US" dirty="0" smtClean="0"/>
              <a:t>Magnetic Resonant Coupling can transfer energy because at resonance there is the least amount of impedance and the transmitter can send the most power and the receiver can receive the most power. </a:t>
            </a:r>
          </a:p>
          <a:p>
            <a:r>
              <a:rPr lang="en-US" dirty="0" smtClean="0"/>
              <a:t>An opera singer shattering a wine glass is comparable to the resonance which we are using in our circuits.</a:t>
            </a:r>
            <a:endParaRPr lang="en-US" dirty="0"/>
          </a:p>
        </p:txBody>
      </p:sp>
      <p:sp>
        <p:nvSpPr>
          <p:cNvPr id="3" name="Title 2"/>
          <p:cNvSpPr>
            <a:spLocks noGrp="1"/>
          </p:cNvSpPr>
          <p:nvPr>
            <p:ph type="title"/>
          </p:nvPr>
        </p:nvSpPr>
        <p:spPr/>
        <p:txBody>
          <a:bodyPr/>
          <a:lstStyle/>
          <a:p>
            <a:r>
              <a:rPr lang="en-US" dirty="0" smtClean="0"/>
              <a:t>Technical Content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nductor.bmp"/>
          <p:cNvPicPr>
            <a:picLocks noChangeAspect="1"/>
          </p:cNvPicPr>
          <p:nvPr/>
        </p:nvPicPr>
        <p:blipFill>
          <a:blip r:embed="rId2" cstate="print"/>
          <a:stretch>
            <a:fillRect/>
          </a:stretch>
        </p:blipFill>
        <p:spPr>
          <a:xfrm>
            <a:off x="5867400" y="3810000"/>
            <a:ext cx="2324100" cy="2085975"/>
          </a:xfrm>
          <a:prstGeom prst="rect">
            <a:avLst/>
          </a:prstGeom>
        </p:spPr>
      </p:pic>
      <p:sp>
        <p:nvSpPr>
          <p:cNvPr id="2" name="Title 1"/>
          <p:cNvSpPr>
            <a:spLocks noGrp="1"/>
          </p:cNvSpPr>
          <p:nvPr>
            <p:ph type="title"/>
          </p:nvPr>
        </p:nvSpPr>
        <p:spPr/>
        <p:txBody>
          <a:bodyPr/>
          <a:lstStyle/>
          <a:p>
            <a:r>
              <a:rPr lang="en-US" dirty="0" smtClean="0"/>
              <a:t>MATLAB Example of Resonance</a:t>
            </a:r>
            <a:endParaRPr lang="en-US" dirty="0"/>
          </a:p>
        </p:txBody>
      </p:sp>
      <p:sp>
        <p:nvSpPr>
          <p:cNvPr id="3" name="Text Placeholder 2"/>
          <p:cNvSpPr>
            <a:spLocks noGrp="1"/>
          </p:cNvSpPr>
          <p:nvPr>
            <p:ph type="body" idx="1"/>
          </p:nvPr>
        </p:nvSpPr>
        <p:spPr>
          <a:xfrm>
            <a:off x="5257800" y="1600200"/>
            <a:ext cx="3276600" cy="381000"/>
          </a:xfrm>
        </p:spPr>
        <p:txBody>
          <a:bodyPr>
            <a:normAutofit fontScale="92500" lnSpcReduction="20000"/>
          </a:bodyPr>
          <a:lstStyle/>
          <a:p>
            <a:pPr algn="ctr"/>
            <a:r>
              <a:rPr lang="en-US" dirty="0" smtClean="0"/>
              <a:t>Ideal Components</a:t>
            </a:r>
          </a:p>
        </p:txBody>
      </p:sp>
      <p:pic>
        <p:nvPicPr>
          <p:cNvPr id="12289" name="Picture 1"/>
          <p:cNvPicPr>
            <a:picLocks noGrp="1" noChangeAspect="1" noChangeArrowheads="1"/>
          </p:cNvPicPr>
          <p:nvPr>
            <p:ph sz="quarter" idx="2"/>
          </p:nvPr>
        </p:nvPicPr>
        <p:blipFill>
          <a:blip r:embed="rId3" cstate="print"/>
          <a:srcRect/>
          <a:stretch>
            <a:fillRect/>
          </a:stretch>
        </p:blipFill>
        <p:spPr bwMode="auto">
          <a:xfrm>
            <a:off x="228600" y="914400"/>
            <a:ext cx="5244782" cy="3941763"/>
          </a:xfrm>
          <a:prstGeom prst="rect">
            <a:avLst/>
          </a:prstGeom>
          <a:noFill/>
          <a:ln w="9525">
            <a:noFill/>
            <a:miter lim="800000"/>
            <a:headEnd/>
            <a:tailEnd/>
          </a:ln>
          <a:effectLst/>
        </p:spPr>
      </p:pic>
      <p:sp>
        <p:nvSpPr>
          <p:cNvPr id="15" name="TextBox 14"/>
          <p:cNvSpPr txBox="1"/>
          <p:nvPr/>
        </p:nvSpPr>
        <p:spPr>
          <a:xfrm>
            <a:off x="5257800" y="2438400"/>
            <a:ext cx="3657600" cy="1477328"/>
          </a:xfrm>
          <a:prstGeom prst="rect">
            <a:avLst/>
          </a:prstGeom>
          <a:noFill/>
        </p:spPr>
        <p:txBody>
          <a:bodyPr wrap="square" rtlCol="0">
            <a:spAutoFit/>
          </a:bodyPr>
          <a:lstStyle/>
          <a:p>
            <a:pPr>
              <a:buFont typeface="Arial" pitchFamily="34" charset="0"/>
              <a:buChar char="•"/>
            </a:pPr>
            <a:r>
              <a:rPr lang="en-US" dirty="0" smtClean="0"/>
              <a:t>The blue line is the reactance of the capacitor</a:t>
            </a:r>
          </a:p>
          <a:p>
            <a:pPr>
              <a:buFont typeface="Arial" pitchFamily="34" charset="0"/>
              <a:buChar char="•"/>
            </a:pPr>
            <a:r>
              <a:rPr lang="en-US" dirty="0" smtClean="0"/>
              <a:t>The Green line is reactance of the inductor</a:t>
            </a:r>
          </a:p>
          <a:p>
            <a:pPr>
              <a:buFont typeface="Arial" pitchFamily="34" charset="0"/>
              <a:buChar char="•"/>
            </a:pPr>
            <a:r>
              <a:rPr lang="en-US" dirty="0" smtClean="0"/>
              <a:t>The red line is the current</a:t>
            </a:r>
            <a:endParaRPr lang="en-US" dirty="0"/>
          </a:p>
        </p:txBody>
      </p:sp>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4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4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4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87" name="Picture 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09600" y="5334000"/>
            <a:ext cx="1143000" cy="636814"/>
          </a:xfrm>
          <a:prstGeom prst="rect">
            <a:avLst/>
          </a:prstGeom>
          <a:noFill/>
        </p:spPr>
      </p:pic>
      <p:sp>
        <p:nvSpPr>
          <p:cNvPr id="2049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89" name="Picture 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09600" y="5029200"/>
            <a:ext cx="1295399" cy="381000"/>
          </a:xfrm>
          <a:prstGeom prst="rect">
            <a:avLst/>
          </a:prstGeom>
          <a:noFill/>
        </p:spPr>
      </p:pic>
      <p:sp>
        <p:nvSpPr>
          <p:cNvPr id="14" name="TextBox 13"/>
          <p:cNvSpPr txBox="1"/>
          <p:nvPr/>
        </p:nvSpPr>
        <p:spPr>
          <a:xfrm>
            <a:off x="381000" y="5867400"/>
            <a:ext cx="5029200" cy="369332"/>
          </a:xfrm>
          <a:prstGeom prst="rect">
            <a:avLst/>
          </a:prstGeom>
          <a:noFill/>
        </p:spPr>
        <p:txBody>
          <a:bodyPr wrap="square" rtlCol="0">
            <a:spAutoFit/>
          </a:bodyPr>
          <a:lstStyle/>
          <a:p>
            <a:r>
              <a:rPr lang="en-US" dirty="0" smtClean="0"/>
              <a:t>*At resonance: X(L)=X(C)</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pedence.bmp"/>
          <p:cNvPicPr>
            <a:picLocks noChangeAspect="1"/>
          </p:cNvPicPr>
          <p:nvPr/>
        </p:nvPicPr>
        <p:blipFill>
          <a:blip r:embed="rId2" cstate="print"/>
          <a:stretch>
            <a:fillRect/>
          </a:stretch>
        </p:blipFill>
        <p:spPr>
          <a:xfrm>
            <a:off x="304800" y="2895600"/>
            <a:ext cx="3990975" cy="2371725"/>
          </a:xfrm>
          <a:prstGeom prst="rect">
            <a:avLst/>
          </a:prstGeom>
        </p:spPr>
      </p:pic>
      <p:pic>
        <p:nvPicPr>
          <p:cNvPr id="8" name="Picture 7" descr="capacotr.bmp"/>
          <p:cNvPicPr>
            <a:picLocks noChangeAspect="1"/>
          </p:cNvPicPr>
          <p:nvPr/>
        </p:nvPicPr>
        <p:blipFill>
          <a:blip r:embed="rId3" cstate="print"/>
          <a:stretch>
            <a:fillRect/>
          </a:stretch>
        </p:blipFill>
        <p:spPr>
          <a:xfrm>
            <a:off x="4876800" y="2743200"/>
            <a:ext cx="3981450" cy="2752725"/>
          </a:xfrm>
          <a:prstGeom prst="rect">
            <a:avLst/>
          </a:prstGeom>
        </p:spPr>
      </p:pic>
      <p:sp>
        <p:nvSpPr>
          <p:cNvPr id="9" name="TextBox 8"/>
          <p:cNvSpPr txBox="1"/>
          <p:nvPr/>
        </p:nvSpPr>
        <p:spPr>
          <a:xfrm>
            <a:off x="457200" y="5943600"/>
            <a:ext cx="8513869" cy="646331"/>
          </a:xfrm>
          <a:prstGeom prst="rect">
            <a:avLst/>
          </a:prstGeom>
          <a:noFill/>
        </p:spPr>
        <p:txBody>
          <a:bodyPr wrap="none" rtlCol="0">
            <a:spAutoFit/>
          </a:bodyPr>
          <a:lstStyle/>
          <a:p>
            <a:r>
              <a:rPr lang="en-US" dirty="0" smtClean="0"/>
              <a:t>L: The closer we are to the cut-off frequency, the higher is the </a:t>
            </a:r>
            <a:r>
              <a:rPr lang="en-US" dirty="0" err="1" smtClean="0"/>
              <a:t>impedence</a:t>
            </a:r>
            <a:endParaRPr lang="en-US" dirty="0" smtClean="0"/>
          </a:p>
          <a:p>
            <a:r>
              <a:rPr lang="en-US" dirty="0" smtClean="0"/>
              <a:t>C: The closer we are to the cut-off frequency, the lower is the </a:t>
            </a:r>
            <a:r>
              <a:rPr lang="en-US" dirty="0" err="1" smtClean="0"/>
              <a:t>impedence</a:t>
            </a:r>
            <a:endParaRPr lang="en-US" dirty="0" smtClean="0"/>
          </a:p>
        </p:txBody>
      </p:sp>
      <p:pic>
        <p:nvPicPr>
          <p:cNvPr id="10" name="Picture 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096000" y="1981200"/>
            <a:ext cx="1143000" cy="636814"/>
          </a:xfrm>
          <a:prstGeom prst="rect">
            <a:avLst/>
          </a:prstGeom>
          <a:noFill/>
        </p:spPr>
      </p:pic>
      <p:pic>
        <p:nvPicPr>
          <p:cNvPr id="11" name="Picture 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524000" y="2209800"/>
            <a:ext cx="1295399" cy="381000"/>
          </a:xfrm>
          <a:prstGeom prst="rect">
            <a:avLst/>
          </a:prstGeom>
          <a:noFill/>
        </p:spPr>
      </p:pic>
      <p:sp>
        <p:nvSpPr>
          <p:cNvPr id="12" name="Title 1"/>
          <p:cNvSpPr>
            <a:spLocks noGrp="1"/>
          </p:cNvSpPr>
          <p:nvPr>
            <p:ph type="title"/>
          </p:nvPr>
        </p:nvSpPr>
        <p:spPr>
          <a:xfrm>
            <a:off x="0" y="1066800"/>
            <a:ext cx="3505200" cy="1143000"/>
          </a:xfrm>
        </p:spPr>
        <p:txBody>
          <a:bodyPr>
            <a:normAutofit/>
          </a:bodyPr>
          <a:lstStyle/>
          <a:p>
            <a:r>
              <a:rPr lang="en-US" sz="2800" dirty="0" smtClean="0">
                <a:solidFill>
                  <a:schemeClr val="accent3"/>
                </a:solidFill>
              </a:rPr>
              <a:t>Cut-off frequency:</a:t>
            </a:r>
            <a:endParaRPr lang="en-US" sz="2800" dirty="0">
              <a:solidFill>
                <a:schemeClr val="accent3"/>
              </a:solidFill>
            </a:endParaRPr>
          </a:p>
        </p:txBody>
      </p:sp>
      <p:sp>
        <p:nvSpPr>
          <p:cNvPr id="13" name="Title 1"/>
          <p:cNvSpPr txBox="1">
            <a:spLocks/>
          </p:cNvSpPr>
          <p:nvPr/>
        </p:nvSpPr>
        <p:spPr>
          <a:xfrm>
            <a:off x="1905000" y="228600"/>
            <a:ext cx="4648200" cy="1143000"/>
          </a:xfrm>
          <a:prstGeom prst="rect">
            <a:avLst/>
          </a:prstGeom>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MATLAB Example</a:t>
            </a:r>
            <a:endParaRPr kumimoji="0" 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52600"/>
            <a:ext cx="8229600" cy="4525963"/>
          </a:xfrm>
        </p:spPr>
        <p:txBody>
          <a:bodyPr>
            <a:normAutofit fontScale="92500"/>
          </a:bodyPr>
          <a:lstStyle/>
          <a:p>
            <a:pPr>
              <a:buNone/>
            </a:pPr>
            <a:r>
              <a:rPr lang="en-US" dirty="0" smtClean="0"/>
              <a:t>	</a:t>
            </a:r>
            <a:endParaRPr lang="en-US" dirty="0" smtClean="0">
              <a:solidFill>
                <a:srgbClr val="FF0000"/>
              </a:solidFill>
            </a:endParaRPr>
          </a:p>
          <a:p>
            <a:pPr lvl="1"/>
            <a:r>
              <a:rPr lang="en-US" dirty="0" smtClean="0"/>
              <a:t>f is the resonant frequency where L is the inductance of the coil and C is the capacitance added.</a:t>
            </a:r>
          </a:p>
          <a:p>
            <a:pPr lvl="1"/>
            <a:endParaRPr lang="en-US" dirty="0" smtClean="0"/>
          </a:p>
          <a:p>
            <a:pPr lvl="1"/>
            <a:endParaRPr lang="en-US" dirty="0" smtClean="0"/>
          </a:p>
          <a:p>
            <a:pPr lvl="1"/>
            <a:r>
              <a:rPr lang="en-US" dirty="0" smtClean="0"/>
              <a:t>Tau is the resonant width due to the objects intrinsic losses and k is the coupling coefficient. </a:t>
            </a:r>
          </a:p>
          <a:p>
            <a:pPr lvl="1">
              <a:buNone/>
            </a:pPr>
            <a:r>
              <a:rPr lang="en-US" dirty="0" smtClean="0"/>
              <a:t>Q = </a:t>
            </a:r>
            <a:r>
              <a:rPr lang="el-GR" dirty="0" smtClean="0"/>
              <a:t>ω</a:t>
            </a:r>
            <a:r>
              <a:rPr lang="en-US" dirty="0" smtClean="0"/>
              <a:t> / (2*</a:t>
            </a:r>
            <a:r>
              <a:rPr lang="el-GR" dirty="0" smtClean="0"/>
              <a:t>Γ</a:t>
            </a:r>
            <a:r>
              <a:rPr lang="en-US" dirty="0" smtClean="0"/>
              <a:t>)</a:t>
            </a:r>
          </a:p>
          <a:p>
            <a:pPr lvl="1"/>
            <a:r>
              <a:rPr lang="en-US" dirty="0" smtClean="0"/>
              <a:t>High values of Q allow the circuit to perform optimally. </a:t>
            </a:r>
          </a:p>
          <a:p>
            <a:pPr lvl="1"/>
            <a:r>
              <a:rPr lang="en-US" dirty="0" smtClean="0"/>
              <a:t>                 </a:t>
            </a:r>
          </a:p>
          <a:p>
            <a:pPr lvl="1">
              <a:buNone/>
            </a:pPr>
            <a:r>
              <a:rPr lang="en-US" sz="1900" dirty="0" smtClean="0"/>
              <a:t>H=</a:t>
            </a:r>
          </a:p>
          <a:p>
            <a:pPr lvl="1">
              <a:buNone/>
            </a:pPr>
            <a:r>
              <a:rPr lang="en-US" dirty="0" smtClean="0"/>
              <a:t>           </a:t>
            </a:r>
          </a:p>
          <a:p>
            <a:pPr lvl="1">
              <a:buNone/>
            </a:pPr>
            <a:endParaRPr lang="en-US" dirty="0" smtClean="0"/>
          </a:p>
          <a:p>
            <a:pPr>
              <a:buNone/>
            </a:pPr>
            <a:endParaRPr lang="en-US" dirty="0"/>
          </a:p>
        </p:txBody>
      </p:sp>
      <p:sp>
        <p:nvSpPr>
          <p:cNvPr id="3" name="Title 2"/>
          <p:cNvSpPr>
            <a:spLocks noGrp="1"/>
          </p:cNvSpPr>
          <p:nvPr>
            <p:ph type="title"/>
          </p:nvPr>
        </p:nvSpPr>
        <p:spPr/>
        <p:txBody>
          <a:bodyPr>
            <a:normAutofit/>
          </a:bodyPr>
          <a:lstStyle/>
          <a:p>
            <a:r>
              <a:rPr lang="en-US" dirty="0" smtClean="0"/>
              <a:t>Important Formulas</a:t>
            </a:r>
            <a:endParaRPr lang="en-US" dirty="0"/>
          </a:p>
        </p:txBody>
      </p:sp>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14400" y="2895600"/>
            <a:ext cx="1360967" cy="609600"/>
          </a:xfrm>
          <a:prstGeom prst="rect">
            <a:avLst/>
          </a:prstGeom>
          <a:noFill/>
        </p:spPr>
      </p:pic>
      <p:sp>
        <p:nvSpPr>
          <p:cNvPr id="102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295400" y="5257800"/>
            <a:ext cx="1209675" cy="628650"/>
          </a:xfrm>
          <a:prstGeom prst="rect">
            <a:avLst/>
          </a:prstGeom>
          <a:noFill/>
        </p:spPr>
      </p:pic>
      <p:sp>
        <p:nvSpPr>
          <p:cNvPr id="184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8435"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066800" y="1524000"/>
            <a:ext cx="1114425" cy="609600"/>
          </a:xfrm>
          <a:prstGeom prst="rect">
            <a:avLst/>
          </a:prstGeom>
          <a:noFill/>
        </p:spPr>
      </p:pic>
      <p:sp>
        <p:nvSpPr>
          <p:cNvPr id="18437" name="Rectangle 5"/>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971800" y="5257800"/>
            <a:ext cx="1371600" cy="629322"/>
          </a:xfrm>
          <a:prstGeom prst="rect">
            <a:avLst/>
          </a:prstGeom>
          <a:noFill/>
        </p:spPr>
      </p:pic>
      <p:sp>
        <p:nvSpPr>
          <p:cNvPr id="5"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029200" y="5410200"/>
            <a:ext cx="1562100" cy="381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Technical Content</a:t>
            </a:r>
            <a:endParaRPr lang="en-US" dirty="0"/>
          </a:p>
        </p:txBody>
      </p:sp>
      <p:pic>
        <p:nvPicPr>
          <p:cNvPr id="30722" name="Picture 2"/>
          <p:cNvPicPr>
            <a:picLocks noGrp="1" noChangeAspect="1" noChangeArrowheads="1"/>
          </p:cNvPicPr>
          <p:nvPr>
            <p:ph idx="1"/>
          </p:nvPr>
        </p:nvPicPr>
        <p:blipFill>
          <a:blip r:embed="rId2" cstate="print"/>
          <a:srcRect/>
          <a:stretch>
            <a:fillRect/>
          </a:stretch>
        </p:blipFill>
        <p:spPr bwMode="auto">
          <a:xfrm>
            <a:off x="457200" y="1725692"/>
            <a:ext cx="8229600" cy="4036853"/>
          </a:xfrm>
          <a:prstGeom prst="rect">
            <a:avLst/>
          </a:prstGeom>
          <a:noFill/>
          <a:ln w="9525">
            <a:noFill/>
            <a:miter lim="800000"/>
            <a:headEnd/>
            <a:tailEnd/>
          </a:ln>
        </p:spPr>
      </p:pic>
      <p:sp>
        <p:nvSpPr>
          <p:cNvPr id="5" name="TextBox 4"/>
          <p:cNvSpPr txBox="1"/>
          <p:nvPr/>
        </p:nvSpPr>
        <p:spPr>
          <a:xfrm>
            <a:off x="4648200" y="6019800"/>
            <a:ext cx="4114800" cy="381000"/>
          </a:xfrm>
          <a:prstGeom prst="rect">
            <a:avLst/>
          </a:prstGeom>
          <a:noFill/>
        </p:spPr>
        <p:txBody>
          <a:bodyPr wrap="square" rtlCol="0">
            <a:spAutoFit/>
          </a:bodyPr>
          <a:lstStyle/>
          <a:p>
            <a:r>
              <a:rPr lang="en-US" dirty="0" smtClean="0"/>
              <a:t>Circuit box diagram</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931</TotalTime>
  <Words>1045</Words>
  <Application>Microsoft Office PowerPoint</Application>
  <PresentationFormat>On-screen Show (4:3)</PresentationFormat>
  <Paragraphs>310</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Concourse</vt:lpstr>
      <vt:lpstr>UNWIRED II</vt:lpstr>
      <vt:lpstr>Wireless Energy Transfer</vt:lpstr>
      <vt:lpstr>Medical Devices</vt:lpstr>
      <vt:lpstr>Requirements</vt:lpstr>
      <vt:lpstr>Technical Content</vt:lpstr>
      <vt:lpstr>MATLAB Example of Resonance</vt:lpstr>
      <vt:lpstr>Cut-off frequency:</vt:lpstr>
      <vt:lpstr>Important Formulas</vt:lpstr>
      <vt:lpstr>Technical Content</vt:lpstr>
      <vt:lpstr>Software</vt:lpstr>
      <vt:lpstr>Pre-Amp</vt:lpstr>
      <vt:lpstr>Current Amp</vt:lpstr>
      <vt:lpstr>Tuned Transmitter/Reciever</vt:lpstr>
      <vt:lpstr>Receiving Circuit</vt:lpstr>
      <vt:lpstr>Circuit Schematic</vt:lpstr>
      <vt:lpstr>Project Status</vt:lpstr>
      <vt:lpstr>Slide 17</vt:lpstr>
      <vt:lpstr>Transmitting Circuit</vt:lpstr>
      <vt:lpstr>Receiving Circuit</vt:lpstr>
      <vt:lpstr>Oscilloscope</vt:lpstr>
      <vt:lpstr>PCB’s</vt:lpstr>
      <vt:lpstr>Entire Circuit Demo</vt:lpstr>
      <vt:lpstr>Problems Encountered</vt:lpstr>
      <vt:lpstr>Budget</vt:lpstr>
      <vt:lpstr>Future Work</vt:lpstr>
      <vt:lpstr>Summary</vt:lpstr>
    </vt:vector>
  </TitlesOfParts>
  <Company>North Dakota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UNWIRED II</dc:title>
  <dc:creator>Michael.Riewer</dc:creator>
  <cp:lastModifiedBy>Mustafa.Alnass</cp:lastModifiedBy>
  <cp:revision>100</cp:revision>
  <dcterms:created xsi:type="dcterms:W3CDTF">2010-05-03T15:23:15Z</dcterms:created>
  <dcterms:modified xsi:type="dcterms:W3CDTF">2010-12-09T19:16:54Z</dcterms:modified>
</cp:coreProperties>
</file>